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1" r:id="rId1"/>
  </p:sldMasterIdLst>
  <p:sldIdLst>
    <p:sldId id="256" r:id="rId2"/>
    <p:sldId id="257" r:id="rId3"/>
    <p:sldId id="261" r:id="rId4"/>
    <p:sldId id="262" r:id="rId5"/>
    <p:sldId id="260" r:id="rId6"/>
    <p:sldId id="263"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4" d="100"/>
          <a:sy n="64" d="100"/>
        </p:scale>
        <p:origin x="68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 Id="rId4" Type="http://schemas.openxmlformats.org/officeDocument/2006/relationships/image" Target="../media/image5.jpg"/></Relationships>
</file>

<file path=ppt/diagrams/_rels/drawing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g"/><Relationship Id="rId1" Type="http://schemas.openxmlformats.org/officeDocument/2006/relationships/image" Target="../media/image2.jpg"/><Relationship Id="rId4" Type="http://schemas.openxmlformats.org/officeDocument/2006/relationships/image" Target="../media/image5.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840FFF-C4CD-4637-B676-48AF1EC776CC}" type="doc">
      <dgm:prSet loTypeId="urn:microsoft.com/office/officeart/2008/layout/TitlePictureLineup" loCatId="picture" qsTypeId="urn:microsoft.com/office/officeart/2005/8/quickstyle/simple1" qsCatId="simple" csTypeId="urn:microsoft.com/office/officeart/2005/8/colors/accent1_2" csCatId="accent1" phldr="1"/>
      <dgm:spPr/>
      <dgm:t>
        <a:bodyPr/>
        <a:lstStyle/>
        <a:p>
          <a:endParaRPr lang="en-IN"/>
        </a:p>
      </dgm:t>
    </dgm:pt>
    <dgm:pt modelId="{D2B5CA06-EDD4-4C02-BCDB-93B6B3C25BA1}">
      <dgm:prSet phldrT="[Text]" custT="1"/>
      <dgm:spPr/>
      <dgm:t>
        <a:bodyPr/>
        <a:lstStyle/>
        <a:p>
          <a:r>
            <a:rPr lang="en-IN" sz="1400" b="1" dirty="0">
              <a:latin typeface="+mn-lt"/>
            </a:rPr>
            <a:t>Weather Station Data</a:t>
          </a:r>
        </a:p>
      </dgm:t>
    </dgm:pt>
    <dgm:pt modelId="{C6757F77-0E63-4BC0-A157-9EB7AE090D1A}" type="parTrans" cxnId="{1A34D8FF-64F3-4BC0-80F3-A9F1790F9B12}">
      <dgm:prSet/>
      <dgm:spPr/>
      <dgm:t>
        <a:bodyPr/>
        <a:lstStyle/>
        <a:p>
          <a:endParaRPr lang="en-IN"/>
        </a:p>
      </dgm:t>
    </dgm:pt>
    <dgm:pt modelId="{991D4968-63A8-46CF-83EB-464B383C2F98}" type="sibTrans" cxnId="{1A34D8FF-64F3-4BC0-80F3-A9F1790F9B12}">
      <dgm:prSet/>
      <dgm:spPr/>
      <dgm:t>
        <a:bodyPr/>
        <a:lstStyle/>
        <a:p>
          <a:endParaRPr lang="en-IN"/>
        </a:p>
      </dgm:t>
    </dgm:pt>
    <dgm:pt modelId="{DAB84BFE-BC49-472A-B418-FB656EE0EBF2}">
      <dgm:prSet phldrT="[Text]" custT="1"/>
      <dgm:spPr/>
      <dgm:t>
        <a:bodyPr/>
        <a:lstStyle/>
        <a:p>
          <a:r>
            <a:rPr lang="en-IN" sz="1400" b="1" dirty="0">
              <a:latin typeface="+mn-lt"/>
            </a:rPr>
            <a:t>Postal Code Data</a:t>
          </a:r>
        </a:p>
      </dgm:t>
    </dgm:pt>
    <dgm:pt modelId="{C63D8363-6DCF-4724-895D-14B6DF5B1D72}" type="parTrans" cxnId="{BF3660B4-3BAC-420D-A66A-EDD5B9998073}">
      <dgm:prSet/>
      <dgm:spPr/>
      <dgm:t>
        <a:bodyPr/>
        <a:lstStyle/>
        <a:p>
          <a:endParaRPr lang="en-IN"/>
        </a:p>
      </dgm:t>
    </dgm:pt>
    <dgm:pt modelId="{2B21155E-903B-41D9-A6E4-AC841D200B09}" type="sibTrans" cxnId="{BF3660B4-3BAC-420D-A66A-EDD5B9998073}">
      <dgm:prSet/>
      <dgm:spPr/>
      <dgm:t>
        <a:bodyPr/>
        <a:lstStyle/>
        <a:p>
          <a:endParaRPr lang="en-IN"/>
        </a:p>
      </dgm:t>
    </dgm:pt>
    <dgm:pt modelId="{EEA662A7-3E47-45B2-B7DB-781F71717DA7}">
      <dgm:prSet phldrT="[Text]" custT="1"/>
      <dgm:spPr/>
      <dgm:t>
        <a:bodyPr/>
        <a:lstStyle/>
        <a:p>
          <a:r>
            <a:rPr lang="en-IN" sz="1400" b="1" dirty="0">
              <a:latin typeface="+mn-lt"/>
            </a:rPr>
            <a:t>Demographic, Census Data</a:t>
          </a:r>
        </a:p>
      </dgm:t>
    </dgm:pt>
    <dgm:pt modelId="{61E31898-FF7F-4EF6-9A50-66940EA4BF5C}" type="parTrans" cxnId="{6F9A35BB-09D4-4D03-B047-394A1D21868C}">
      <dgm:prSet/>
      <dgm:spPr/>
      <dgm:t>
        <a:bodyPr/>
        <a:lstStyle/>
        <a:p>
          <a:endParaRPr lang="en-IN"/>
        </a:p>
      </dgm:t>
    </dgm:pt>
    <dgm:pt modelId="{EDFC00F6-D66C-4C03-B617-AF53B3BAB461}" type="sibTrans" cxnId="{6F9A35BB-09D4-4D03-B047-394A1D21868C}">
      <dgm:prSet/>
      <dgm:spPr/>
      <dgm:t>
        <a:bodyPr/>
        <a:lstStyle/>
        <a:p>
          <a:endParaRPr lang="en-IN"/>
        </a:p>
      </dgm:t>
    </dgm:pt>
    <dgm:pt modelId="{84D3171D-203B-42FA-A0D1-85FB23F91BA6}">
      <dgm:prSet phldrT="[Text]" custT="1"/>
      <dgm:spPr/>
      <dgm:t>
        <a:bodyPr/>
        <a:lstStyle/>
        <a:p>
          <a:r>
            <a:rPr lang="en-IN" sz="1600" dirty="0">
              <a:latin typeface="+mn-lt"/>
            </a:rPr>
            <a:t>To identify colder region</a:t>
          </a:r>
        </a:p>
      </dgm:t>
    </dgm:pt>
    <dgm:pt modelId="{1D48B376-25E5-480C-9EFC-303DE60A3170}" type="parTrans" cxnId="{4E2F38E2-60F6-40B9-ADFA-1F076425E871}">
      <dgm:prSet/>
      <dgm:spPr/>
      <dgm:t>
        <a:bodyPr/>
        <a:lstStyle/>
        <a:p>
          <a:endParaRPr lang="en-IN"/>
        </a:p>
      </dgm:t>
    </dgm:pt>
    <dgm:pt modelId="{C4AECFD8-ABDF-41C2-B0D3-F20DE9CFCDF7}" type="sibTrans" cxnId="{4E2F38E2-60F6-40B9-ADFA-1F076425E871}">
      <dgm:prSet/>
      <dgm:spPr/>
      <dgm:t>
        <a:bodyPr/>
        <a:lstStyle/>
        <a:p>
          <a:endParaRPr lang="en-IN"/>
        </a:p>
      </dgm:t>
    </dgm:pt>
    <dgm:pt modelId="{9ED9ED81-B012-496E-B69F-BD6777E8D4D1}">
      <dgm:prSet phldrT="[Text]" custT="1"/>
      <dgm:spPr/>
      <dgm:t>
        <a:bodyPr/>
        <a:lstStyle/>
        <a:p>
          <a:r>
            <a:rPr lang="en-IN" sz="1600" dirty="0">
              <a:latin typeface="+mn-lt"/>
            </a:rPr>
            <a:t>Features like Temperature, precipitation, location coordinates etc</a:t>
          </a:r>
        </a:p>
      </dgm:t>
    </dgm:pt>
    <dgm:pt modelId="{51829009-62A5-4E22-AF22-42B3FABE86D0}" type="parTrans" cxnId="{AC14EC04-0DC2-4515-A120-FE05CF556E78}">
      <dgm:prSet/>
      <dgm:spPr/>
      <dgm:t>
        <a:bodyPr/>
        <a:lstStyle/>
        <a:p>
          <a:endParaRPr lang="en-IN"/>
        </a:p>
      </dgm:t>
    </dgm:pt>
    <dgm:pt modelId="{B1AF6B64-B7B6-4569-8D4E-AFC5D6742895}" type="sibTrans" cxnId="{AC14EC04-0DC2-4515-A120-FE05CF556E78}">
      <dgm:prSet/>
      <dgm:spPr/>
      <dgm:t>
        <a:bodyPr/>
        <a:lstStyle/>
        <a:p>
          <a:endParaRPr lang="en-IN"/>
        </a:p>
      </dgm:t>
    </dgm:pt>
    <dgm:pt modelId="{58B0D1FC-DC9D-4E5E-9D14-6044E71CC7D7}">
      <dgm:prSet phldrT="[Text]" custT="1"/>
      <dgm:spPr/>
      <dgm:t>
        <a:bodyPr/>
        <a:lstStyle/>
        <a:p>
          <a:r>
            <a:rPr lang="en-IN" sz="1600" dirty="0">
              <a:latin typeface="+mn-lt"/>
            </a:rPr>
            <a:t>To select region with better business prospects</a:t>
          </a:r>
        </a:p>
      </dgm:t>
    </dgm:pt>
    <dgm:pt modelId="{D31EC0E0-3A12-404B-8A0B-FB38D68CD7B7}" type="parTrans" cxnId="{0E7AA745-6B8E-4668-85D7-E00385F1ED87}">
      <dgm:prSet/>
      <dgm:spPr/>
      <dgm:t>
        <a:bodyPr/>
        <a:lstStyle/>
        <a:p>
          <a:endParaRPr lang="en-IN"/>
        </a:p>
      </dgm:t>
    </dgm:pt>
    <dgm:pt modelId="{D985B072-C27F-418E-9F31-B6E6C40D0689}" type="sibTrans" cxnId="{0E7AA745-6B8E-4668-85D7-E00385F1ED87}">
      <dgm:prSet/>
      <dgm:spPr/>
      <dgm:t>
        <a:bodyPr/>
        <a:lstStyle/>
        <a:p>
          <a:endParaRPr lang="en-IN"/>
        </a:p>
      </dgm:t>
    </dgm:pt>
    <dgm:pt modelId="{F4897863-1807-4750-8247-9F8AFEEA7C03}">
      <dgm:prSet phldrT="[Text]" custT="1"/>
      <dgm:spPr/>
      <dgm:t>
        <a:bodyPr/>
        <a:lstStyle/>
        <a:p>
          <a:r>
            <a:rPr lang="en-IN" sz="1600" dirty="0">
              <a:latin typeface="+mn-lt"/>
            </a:rPr>
            <a:t>Features like Population and income trends</a:t>
          </a:r>
        </a:p>
      </dgm:t>
    </dgm:pt>
    <dgm:pt modelId="{E01FB2D3-9317-4928-B060-E8E4E5FED234}" type="parTrans" cxnId="{BC00D3D6-3179-4037-8536-9CC70160C357}">
      <dgm:prSet/>
      <dgm:spPr/>
      <dgm:t>
        <a:bodyPr/>
        <a:lstStyle/>
        <a:p>
          <a:endParaRPr lang="en-IN"/>
        </a:p>
      </dgm:t>
    </dgm:pt>
    <dgm:pt modelId="{347FB76C-BD85-4BF0-9C8A-551091B7BCEB}" type="sibTrans" cxnId="{BC00D3D6-3179-4037-8536-9CC70160C357}">
      <dgm:prSet/>
      <dgm:spPr/>
      <dgm:t>
        <a:bodyPr/>
        <a:lstStyle/>
        <a:p>
          <a:endParaRPr lang="en-IN"/>
        </a:p>
      </dgm:t>
    </dgm:pt>
    <dgm:pt modelId="{AF1EFD31-4167-4D98-973F-2A5709D63D84}">
      <dgm:prSet phldrT="[Text]" custT="1"/>
      <dgm:spPr/>
      <dgm:t>
        <a:bodyPr/>
        <a:lstStyle/>
        <a:p>
          <a:r>
            <a:rPr lang="en-IN" sz="1600" dirty="0">
              <a:latin typeface="+mn-lt"/>
            </a:rPr>
            <a:t>To get the Borough level data</a:t>
          </a:r>
        </a:p>
      </dgm:t>
    </dgm:pt>
    <dgm:pt modelId="{FAA54D5D-E45C-4C50-A4BD-B73797BFC2BC}" type="parTrans" cxnId="{113DCCF3-816E-4FC7-9C62-8B3D1C66C886}">
      <dgm:prSet/>
      <dgm:spPr/>
      <dgm:t>
        <a:bodyPr/>
        <a:lstStyle/>
        <a:p>
          <a:endParaRPr lang="en-IN"/>
        </a:p>
      </dgm:t>
    </dgm:pt>
    <dgm:pt modelId="{BED503EE-BF72-4835-9171-3EA22AF759D7}" type="sibTrans" cxnId="{113DCCF3-816E-4FC7-9C62-8B3D1C66C886}">
      <dgm:prSet/>
      <dgm:spPr/>
      <dgm:t>
        <a:bodyPr/>
        <a:lstStyle/>
        <a:p>
          <a:endParaRPr lang="en-IN"/>
        </a:p>
      </dgm:t>
    </dgm:pt>
    <dgm:pt modelId="{E3B1806A-1020-40EE-9A8C-A4315A6B8643}">
      <dgm:prSet phldrT="[Text]" custT="1"/>
      <dgm:spPr/>
      <dgm:t>
        <a:bodyPr/>
        <a:lstStyle/>
        <a:p>
          <a:r>
            <a:rPr lang="en-IN" sz="1600" dirty="0">
              <a:latin typeface="+mn-lt"/>
            </a:rPr>
            <a:t>Features like Borough, neighbourhoods</a:t>
          </a:r>
        </a:p>
      </dgm:t>
    </dgm:pt>
    <dgm:pt modelId="{2ECEBB5C-7822-4661-82D9-47986DD6DB91}" type="parTrans" cxnId="{BB1C48F8-6D25-44C1-8756-5A59E655902E}">
      <dgm:prSet/>
      <dgm:spPr/>
      <dgm:t>
        <a:bodyPr/>
        <a:lstStyle/>
        <a:p>
          <a:endParaRPr lang="en-IN"/>
        </a:p>
      </dgm:t>
    </dgm:pt>
    <dgm:pt modelId="{8C98C5B4-F894-4A71-A48C-5E069CE14538}" type="sibTrans" cxnId="{BB1C48F8-6D25-44C1-8756-5A59E655902E}">
      <dgm:prSet/>
      <dgm:spPr/>
      <dgm:t>
        <a:bodyPr/>
        <a:lstStyle/>
        <a:p>
          <a:endParaRPr lang="en-IN"/>
        </a:p>
      </dgm:t>
    </dgm:pt>
    <dgm:pt modelId="{845503CC-8644-4AEC-9067-A3FA37D4F445}">
      <dgm:prSet phldrT="[Text]" custT="1"/>
      <dgm:spPr/>
      <dgm:t>
        <a:bodyPr/>
        <a:lstStyle/>
        <a:p>
          <a:r>
            <a:rPr lang="en-IN" sz="1400" b="1" dirty="0">
              <a:latin typeface="+mn-lt"/>
            </a:rPr>
            <a:t>Foursquare API Data</a:t>
          </a:r>
        </a:p>
      </dgm:t>
    </dgm:pt>
    <dgm:pt modelId="{2FAB2B0B-30E3-40E9-B027-81E3BACF4B97}" type="parTrans" cxnId="{3F0CB95D-95B3-411C-8CCF-F2A7C9D5A05B}">
      <dgm:prSet/>
      <dgm:spPr/>
      <dgm:t>
        <a:bodyPr/>
        <a:lstStyle/>
        <a:p>
          <a:endParaRPr lang="en-IN"/>
        </a:p>
      </dgm:t>
    </dgm:pt>
    <dgm:pt modelId="{6AD9201D-3571-4ACE-82ED-2DEDB4BAD100}" type="sibTrans" cxnId="{3F0CB95D-95B3-411C-8CCF-F2A7C9D5A05B}">
      <dgm:prSet/>
      <dgm:spPr/>
      <dgm:t>
        <a:bodyPr/>
        <a:lstStyle/>
        <a:p>
          <a:endParaRPr lang="en-IN"/>
        </a:p>
      </dgm:t>
    </dgm:pt>
    <dgm:pt modelId="{BD1D3556-2FDC-45EE-94F4-65E5C5E81041}">
      <dgm:prSet phldrT="[Text]" custT="1"/>
      <dgm:spPr/>
      <dgm:t>
        <a:bodyPr/>
        <a:lstStyle/>
        <a:p>
          <a:r>
            <a:rPr lang="en-IN" sz="1600" dirty="0">
              <a:latin typeface="+mn-lt"/>
            </a:rPr>
            <a:t>To analyse the Boroughs basis the neighbouring venues</a:t>
          </a:r>
        </a:p>
      </dgm:t>
    </dgm:pt>
    <dgm:pt modelId="{65043725-4E3A-41B5-935C-3CEDABB5F245}" type="parTrans" cxnId="{057C5D11-0533-4F0D-A482-CA2DBBC8C7AA}">
      <dgm:prSet/>
      <dgm:spPr/>
      <dgm:t>
        <a:bodyPr/>
        <a:lstStyle/>
        <a:p>
          <a:endParaRPr lang="en-IN"/>
        </a:p>
      </dgm:t>
    </dgm:pt>
    <dgm:pt modelId="{75723D9E-CA27-4753-B41F-915FCE70C72C}" type="sibTrans" cxnId="{057C5D11-0533-4F0D-A482-CA2DBBC8C7AA}">
      <dgm:prSet/>
      <dgm:spPr/>
      <dgm:t>
        <a:bodyPr/>
        <a:lstStyle/>
        <a:p>
          <a:endParaRPr lang="en-IN"/>
        </a:p>
      </dgm:t>
    </dgm:pt>
    <dgm:pt modelId="{90043B04-3338-44BB-8B46-D2C5CF0E45F7}">
      <dgm:prSet phldrT="[Text]" custT="1"/>
      <dgm:spPr/>
      <dgm:t>
        <a:bodyPr/>
        <a:lstStyle/>
        <a:p>
          <a:r>
            <a:rPr lang="en-IN" sz="1600" dirty="0">
              <a:latin typeface="+mn-lt"/>
            </a:rPr>
            <a:t>Features like Venues, Venue Categories</a:t>
          </a:r>
        </a:p>
      </dgm:t>
    </dgm:pt>
    <dgm:pt modelId="{A5B5AB2E-5C79-4878-8775-005000CCC7A8}" type="parTrans" cxnId="{85DAA186-640E-4FF0-BCE9-4FADB5705AFA}">
      <dgm:prSet/>
      <dgm:spPr/>
      <dgm:t>
        <a:bodyPr/>
        <a:lstStyle/>
        <a:p>
          <a:endParaRPr lang="en-IN"/>
        </a:p>
      </dgm:t>
    </dgm:pt>
    <dgm:pt modelId="{10C49731-5BF6-4DFD-8857-663A30345430}" type="sibTrans" cxnId="{85DAA186-640E-4FF0-BCE9-4FADB5705AFA}">
      <dgm:prSet/>
      <dgm:spPr/>
      <dgm:t>
        <a:bodyPr/>
        <a:lstStyle/>
        <a:p>
          <a:endParaRPr lang="en-IN"/>
        </a:p>
      </dgm:t>
    </dgm:pt>
    <dgm:pt modelId="{8A475331-553B-4948-AC81-1AD182A61FCE}" type="pres">
      <dgm:prSet presAssocID="{71840FFF-C4CD-4637-B676-48AF1EC776CC}" presName="Name0" presStyleCnt="0">
        <dgm:presLayoutVars>
          <dgm:dir/>
        </dgm:presLayoutVars>
      </dgm:prSet>
      <dgm:spPr/>
    </dgm:pt>
    <dgm:pt modelId="{A7B6B1D4-F3F8-4BAF-85C0-6C78B0CE2340}" type="pres">
      <dgm:prSet presAssocID="{D2B5CA06-EDD4-4C02-BCDB-93B6B3C25BA1}" presName="composite" presStyleCnt="0"/>
      <dgm:spPr/>
    </dgm:pt>
    <dgm:pt modelId="{48B59367-C8E1-41C2-B346-8A6B918FC79B}" type="pres">
      <dgm:prSet presAssocID="{D2B5CA06-EDD4-4C02-BCDB-93B6B3C25BA1}" presName="Accent" presStyleLbl="alignAcc1" presStyleIdx="0" presStyleCnt="4"/>
      <dgm:spPr/>
    </dgm:pt>
    <dgm:pt modelId="{F562CDCF-D51C-4320-8F9B-ECE6D2CA9841}" type="pres">
      <dgm:prSet presAssocID="{D2B5CA06-EDD4-4C02-BCDB-93B6B3C25BA1}" presName="Image"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dgm:spPr>
    </dgm:pt>
    <dgm:pt modelId="{37EBE784-AD4A-4C55-A503-4812C47C4EE9}" type="pres">
      <dgm:prSet presAssocID="{D2B5CA06-EDD4-4C02-BCDB-93B6B3C25BA1}" presName="Child" presStyleLbl="revTx" presStyleIdx="0" presStyleCnt="4">
        <dgm:presLayoutVars>
          <dgm:bulletEnabled val="1"/>
        </dgm:presLayoutVars>
      </dgm:prSet>
      <dgm:spPr/>
    </dgm:pt>
    <dgm:pt modelId="{C38647A7-4609-4DE9-B5A4-FCF7145860EB}" type="pres">
      <dgm:prSet presAssocID="{D2B5CA06-EDD4-4C02-BCDB-93B6B3C25BA1}" presName="Parent" presStyleLbl="alignNode1" presStyleIdx="0" presStyleCnt="4">
        <dgm:presLayoutVars>
          <dgm:bulletEnabled val="1"/>
        </dgm:presLayoutVars>
      </dgm:prSet>
      <dgm:spPr/>
    </dgm:pt>
    <dgm:pt modelId="{745D08A9-FCF4-47B2-8888-ABF70FCB7207}" type="pres">
      <dgm:prSet presAssocID="{991D4968-63A8-46CF-83EB-464B383C2F98}" presName="sibTrans" presStyleCnt="0"/>
      <dgm:spPr/>
    </dgm:pt>
    <dgm:pt modelId="{F61EB197-7003-487A-AB45-EF0E3CD11E72}" type="pres">
      <dgm:prSet presAssocID="{EEA662A7-3E47-45B2-B7DB-781F71717DA7}" presName="composite" presStyleCnt="0"/>
      <dgm:spPr/>
    </dgm:pt>
    <dgm:pt modelId="{07D7D67A-2A30-4BB9-80F2-0C6763DB24BB}" type="pres">
      <dgm:prSet presAssocID="{EEA662A7-3E47-45B2-B7DB-781F71717DA7}" presName="Accent" presStyleLbl="alignAcc1" presStyleIdx="1" presStyleCnt="4"/>
      <dgm:spPr/>
    </dgm:pt>
    <dgm:pt modelId="{36A5D831-22CD-4193-9AC6-A5B122A5EDB6}" type="pres">
      <dgm:prSet presAssocID="{EEA662A7-3E47-45B2-B7DB-781F71717DA7}" presName="Image"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73000" r="-73000"/>
          </a:stretch>
        </a:blipFill>
      </dgm:spPr>
    </dgm:pt>
    <dgm:pt modelId="{648FA182-AFF8-48B8-9AB5-F025559584F0}" type="pres">
      <dgm:prSet presAssocID="{EEA662A7-3E47-45B2-B7DB-781F71717DA7}" presName="Child" presStyleLbl="revTx" presStyleIdx="1" presStyleCnt="4">
        <dgm:presLayoutVars>
          <dgm:bulletEnabled val="1"/>
        </dgm:presLayoutVars>
      </dgm:prSet>
      <dgm:spPr/>
    </dgm:pt>
    <dgm:pt modelId="{AC92E7EC-7D0B-4203-8477-1E69D5BF4A4C}" type="pres">
      <dgm:prSet presAssocID="{EEA662A7-3E47-45B2-B7DB-781F71717DA7}" presName="Parent" presStyleLbl="alignNode1" presStyleIdx="1" presStyleCnt="4">
        <dgm:presLayoutVars>
          <dgm:bulletEnabled val="1"/>
        </dgm:presLayoutVars>
      </dgm:prSet>
      <dgm:spPr/>
    </dgm:pt>
    <dgm:pt modelId="{0F3A745B-D9D1-4E6E-912E-45B6B74D4ED9}" type="pres">
      <dgm:prSet presAssocID="{EDFC00F6-D66C-4C03-B617-AF53B3BAB461}" presName="sibTrans" presStyleCnt="0"/>
      <dgm:spPr/>
    </dgm:pt>
    <dgm:pt modelId="{35080A1D-E6DB-4C81-852B-B3F4C7C04376}" type="pres">
      <dgm:prSet presAssocID="{DAB84BFE-BC49-472A-B418-FB656EE0EBF2}" presName="composite" presStyleCnt="0"/>
      <dgm:spPr/>
    </dgm:pt>
    <dgm:pt modelId="{DB2EEFFB-610F-48E1-A84D-6F42FE3A7C04}" type="pres">
      <dgm:prSet presAssocID="{DAB84BFE-BC49-472A-B418-FB656EE0EBF2}" presName="Accent" presStyleLbl="alignAcc1" presStyleIdx="2" presStyleCnt="4"/>
      <dgm:spPr/>
    </dgm:pt>
    <dgm:pt modelId="{0BF891C8-2E9F-4191-8183-F2952F69DE12}" type="pres">
      <dgm:prSet presAssocID="{DAB84BFE-BC49-472A-B418-FB656EE0EBF2}" presName="Image"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dgm:spPr>
    </dgm:pt>
    <dgm:pt modelId="{2555252A-C14F-45C3-A6FD-3D94D5692AD7}" type="pres">
      <dgm:prSet presAssocID="{DAB84BFE-BC49-472A-B418-FB656EE0EBF2}" presName="Child" presStyleLbl="revTx" presStyleIdx="2" presStyleCnt="4">
        <dgm:presLayoutVars>
          <dgm:bulletEnabled val="1"/>
        </dgm:presLayoutVars>
      </dgm:prSet>
      <dgm:spPr/>
    </dgm:pt>
    <dgm:pt modelId="{69507541-1840-4B2F-9C7A-F878D1FCBB9C}" type="pres">
      <dgm:prSet presAssocID="{DAB84BFE-BC49-472A-B418-FB656EE0EBF2}" presName="Parent" presStyleLbl="alignNode1" presStyleIdx="2" presStyleCnt="4">
        <dgm:presLayoutVars>
          <dgm:bulletEnabled val="1"/>
        </dgm:presLayoutVars>
      </dgm:prSet>
      <dgm:spPr/>
    </dgm:pt>
    <dgm:pt modelId="{67E6BABF-B1CC-4F23-9490-10D2757999D0}" type="pres">
      <dgm:prSet presAssocID="{2B21155E-903B-41D9-A6E4-AC841D200B09}" presName="sibTrans" presStyleCnt="0"/>
      <dgm:spPr/>
    </dgm:pt>
    <dgm:pt modelId="{4F99D810-F278-47FA-995B-B3FCA6EBA124}" type="pres">
      <dgm:prSet presAssocID="{845503CC-8644-4AEC-9067-A3FA37D4F445}" presName="composite" presStyleCnt="0"/>
      <dgm:spPr/>
    </dgm:pt>
    <dgm:pt modelId="{BEA61CBE-5540-4812-9C11-4DD27A9F0EA7}" type="pres">
      <dgm:prSet presAssocID="{845503CC-8644-4AEC-9067-A3FA37D4F445}" presName="Accent" presStyleLbl="alignAcc1" presStyleIdx="3" presStyleCnt="4"/>
      <dgm:spPr/>
    </dgm:pt>
    <dgm:pt modelId="{68ED9058-73A2-466A-80DE-82CA94A5F6C4}" type="pres">
      <dgm:prSet presAssocID="{845503CC-8644-4AEC-9067-A3FA37D4F445}" presName="Image"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dgm:spPr>
    </dgm:pt>
    <dgm:pt modelId="{C9ACB8AF-16D0-41C5-85AD-32DC08FA92A2}" type="pres">
      <dgm:prSet presAssocID="{845503CC-8644-4AEC-9067-A3FA37D4F445}" presName="Child" presStyleLbl="revTx" presStyleIdx="3" presStyleCnt="4">
        <dgm:presLayoutVars>
          <dgm:bulletEnabled val="1"/>
        </dgm:presLayoutVars>
      </dgm:prSet>
      <dgm:spPr/>
    </dgm:pt>
    <dgm:pt modelId="{47889652-B00A-4156-82E3-917F36401831}" type="pres">
      <dgm:prSet presAssocID="{845503CC-8644-4AEC-9067-A3FA37D4F445}" presName="Parent" presStyleLbl="alignNode1" presStyleIdx="3" presStyleCnt="4">
        <dgm:presLayoutVars>
          <dgm:bulletEnabled val="1"/>
        </dgm:presLayoutVars>
      </dgm:prSet>
      <dgm:spPr/>
    </dgm:pt>
  </dgm:ptLst>
  <dgm:cxnLst>
    <dgm:cxn modelId="{AC14EC04-0DC2-4515-A120-FE05CF556E78}" srcId="{D2B5CA06-EDD4-4C02-BCDB-93B6B3C25BA1}" destId="{9ED9ED81-B012-496E-B69F-BD6777E8D4D1}" srcOrd="1" destOrd="0" parTransId="{51829009-62A5-4E22-AF22-42B3FABE86D0}" sibTransId="{B1AF6B64-B7B6-4569-8D4E-AFC5D6742895}"/>
    <dgm:cxn modelId="{4E919F0F-074E-4380-987E-0388A3518B29}" type="presOf" srcId="{F4897863-1807-4750-8247-9F8AFEEA7C03}" destId="{648FA182-AFF8-48B8-9AB5-F025559584F0}" srcOrd="0" destOrd="1" presId="urn:microsoft.com/office/officeart/2008/layout/TitlePictureLineup"/>
    <dgm:cxn modelId="{C404A610-B0A3-45C6-BFE3-1F4C9E6E8768}" type="presOf" srcId="{845503CC-8644-4AEC-9067-A3FA37D4F445}" destId="{47889652-B00A-4156-82E3-917F36401831}" srcOrd="0" destOrd="0" presId="urn:microsoft.com/office/officeart/2008/layout/TitlePictureLineup"/>
    <dgm:cxn modelId="{057C5D11-0533-4F0D-A482-CA2DBBC8C7AA}" srcId="{845503CC-8644-4AEC-9067-A3FA37D4F445}" destId="{BD1D3556-2FDC-45EE-94F4-65E5C5E81041}" srcOrd="0" destOrd="0" parTransId="{65043725-4E3A-41B5-935C-3CEDABB5F245}" sibTransId="{75723D9E-CA27-4753-B41F-915FCE70C72C}"/>
    <dgm:cxn modelId="{F2B1CF14-1AFB-4A7A-8FA6-AF5D762E8DB5}" type="presOf" srcId="{84D3171D-203B-42FA-A0D1-85FB23F91BA6}" destId="{37EBE784-AD4A-4C55-A503-4812C47C4EE9}" srcOrd="0" destOrd="0" presId="urn:microsoft.com/office/officeart/2008/layout/TitlePictureLineup"/>
    <dgm:cxn modelId="{95E9B821-67AA-4C9C-9288-CC3A79CDF2E4}" type="presOf" srcId="{71840FFF-C4CD-4637-B676-48AF1EC776CC}" destId="{8A475331-553B-4948-AC81-1AD182A61FCE}" srcOrd="0" destOrd="0" presId="urn:microsoft.com/office/officeart/2008/layout/TitlePictureLineup"/>
    <dgm:cxn modelId="{3F0CB95D-95B3-411C-8CCF-F2A7C9D5A05B}" srcId="{71840FFF-C4CD-4637-B676-48AF1EC776CC}" destId="{845503CC-8644-4AEC-9067-A3FA37D4F445}" srcOrd="3" destOrd="0" parTransId="{2FAB2B0B-30E3-40E9-B027-81E3BACF4B97}" sibTransId="{6AD9201D-3571-4ACE-82ED-2DEDB4BAD100}"/>
    <dgm:cxn modelId="{0E7AA745-6B8E-4668-85D7-E00385F1ED87}" srcId="{EEA662A7-3E47-45B2-B7DB-781F71717DA7}" destId="{58B0D1FC-DC9D-4E5E-9D14-6044E71CC7D7}" srcOrd="0" destOrd="0" parTransId="{D31EC0E0-3A12-404B-8A0B-FB38D68CD7B7}" sibTransId="{D985B072-C27F-418E-9F31-B6E6C40D0689}"/>
    <dgm:cxn modelId="{8BDF3966-3922-42E7-A83B-1833112F4E43}" type="presOf" srcId="{90043B04-3338-44BB-8B46-D2C5CF0E45F7}" destId="{C9ACB8AF-16D0-41C5-85AD-32DC08FA92A2}" srcOrd="0" destOrd="1" presId="urn:microsoft.com/office/officeart/2008/layout/TitlePictureLineup"/>
    <dgm:cxn modelId="{AD7E2E47-DD52-41D7-B421-4AA612F7D3D2}" type="presOf" srcId="{58B0D1FC-DC9D-4E5E-9D14-6044E71CC7D7}" destId="{648FA182-AFF8-48B8-9AB5-F025559584F0}" srcOrd="0" destOrd="0" presId="urn:microsoft.com/office/officeart/2008/layout/TitlePictureLineup"/>
    <dgm:cxn modelId="{A2D2736E-9E45-48A9-BA10-BBA980E687FB}" type="presOf" srcId="{9ED9ED81-B012-496E-B69F-BD6777E8D4D1}" destId="{37EBE784-AD4A-4C55-A503-4812C47C4EE9}" srcOrd="0" destOrd="1" presId="urn:microsoft.com/office/officeart/2008/layout/TitlePictureLineup"/>
    <dgm:cxn modelId="{E869C76F-13AF-47B7-9DBB-A08BB54DDD6B}" type="presOf" srcId="{AF1EFD31-4167-4D98-973F-2A5709D63D84}" destId="{2555252A-C14F-45C3-A6FD-3D94D5692AD7}" srcOrd="0" destOrd="0" presId="urn:microsoft.com/office/officeart/2008/layout/TitlePictureLineup"/>
    <dgm:cxn modelId="{11C32352-39C4-4996-8A95-3740EB68C6BD}" type="presOf" srcId="{D2B5CA06-EDD4-4C02-BCDB-93B6B3C25BA1}" destId="{C38647A7-4609-4DE9-B5A4-FCF7145860EB}" srcOrd="0" destOrd="0" presId="urn:microsoft.com/office/officeart/2008/layout/TitlePictureLineup"/>
    <dgm:cxn modelId="{85DAA186-640E-4FF0-BCE9-4FADB5705AFA}" srcId="{845503CC-8644-4AEC-9067-A3FA37D4F445}" destId="{90043B04-3338-44BB-8B46-D2C5CF0E45F7}" srcOrd="1" destOrd="0" parTransId="{A5B5AB2E-5C79-4878-8775-005000CCC7A8}" sibTransId="{10C49731-5BF6-4DFD-8857-663A30345430}"/>
    <dgm:cxn modelId="{5749668C-8380-4249-A70A-BE87077FD4C5}" type="presOf" srcId="{BD1D3556-2FDC-45EE-94F4-65E5C5E81041}" destId="{C9ACB8AF-16D0-41C5-85AD-32DC08FA92A2}" srcOrd="0" destOrd="0" presId="urn:microsoft.com/office/officeart/2008/layout/TitlePictureLineup"/>
    <dgm:cxn modelId="{1F206399-69AA-4423-900D-E1B3964B5CF1}" type="presOf" srcId="{E3B1806A-1020-40EE-9A8C-A4315A6B8643}" destId="{2555252A-C14F-45C3-A6FD-3D94D5692AD7}" srcOrd="0" destOrd="1" presId="urn:microsoft.com/office/officeart/2008/layout/TitlePictureLineup"/>
    <dgm:cxn modelId="{EC8E30A7-6D6D-4197-B189-7FAD6BE2A03F}" type="presOf" srcId="{DAB84BFE-BC49-472A-B418-FB656EE0EBF2}" destId="{69507541-1840-4B2F-9C7A-F878D1FCBB9C}" srcOrd="0" destOrd="0" presId="urn:microsoft.com/office/officeart/2008/layout/TitlePictureLineup"/>
    <dgm:cxn modelId="{BF3660B4-3BAC-420D-A66A-EDD5B9998073}" srcId="{71840FFF-C4CD-4637-B676-48AF1EC776CC}" destId="{DAB84BFE-BC49-472A-B418-FB656EE0EBF2}" srcOrd="2" destOrd="0" parTransId="{C63D8363-6DCF-4724-895D-14B6DF5B1D72}" sibTransId="{2B21155E-903B-41D9-A6E4-AC841D200B09}"/>
    <dgm:cxn modelId="{6F9A35BB-09D4-4D03-B047-394A1D21868C}" srcId="{71840FFF-C4CD-4637-B676-48AF1EC776CC}" destId="{EEA662A7-3E47-45B2-B7DB-781F71717DA7}" srcOrd="1" destOrd="0" parTransId="{61E31898-FF7F-4EF6-9A50-66940EA4BF5C}" sibTransId="{EDFC00F6-D66C-4C03-B617-AF53B3BAB461}"/>
    <dgm:cxn modelId="{BC00D3D6-3179-4037-8536-9CC70160C357}" srcId="{EEA662A7-3E47-45B2-B7DB-781F71717DA7}" destId="{F4897863-1807-4750-8247-9F8AFEEA7C03}" srcOrd="1" destOrd="0" parTransId="{E01FB2D3-9317-4928-B060-E8E4E5FED234}" sibTransId="{347FB76C-BD85-4BF0-9C8A-551091B7BCEB}"/>
    <dgm:cxn modelId="{4E2F38E2-60F6-40B9-ADFA-1F076425E871}" srcId="{D2B5CA06-EDD4-4C02-BCDB-93B6B3C25BA1}" destId="{84D3171D-203B-42FA-A0D1-85FB23F91BA6}" srcOrd="0" destOrd="0" parTransId="{1D48B376-25E5-480C-9EFC-303DE60A3170}" sibTransId="{C4AECFD8-ABDF-41C2-B0D3-F20DE9CFCDF7}"/>
    <dgm:cxn modelId="{52DC29F0-8872-44CF-8B33-A375850AD390}" type="presOf" srcId="{EEA662A7-3E47-45B2-B7DB-781F71717DA7}" destId="{AC92E7EC-7D0B-4203-8477-1E69D5BF4A4C}" srcOrd="0" destOrd="0" presId="urn:microsoft.com/office/officeart/2008/layout/TitlePictureLineup"/>
    <dgm:cxn modelId="{113DCCF3-816E-4FC7-9C62-8B3D1C66C886}" srcId="{DAB84BFE-BC49-472A-B418-FB656EE0EBF2}" destId="{AF1EFD31-4167-4D98-973F-2A5709D63D84}" srcOrd="0" destOrd="0" parTransId="{FAA54D5D-E45C-4C50-A4BD-B73797BFC2BC}" sibTransId="{BED503EE-BF72-4835-9171-3EA22AF759D7}"/>
    <dgm:cxn modelId="{BB1C48F8-6D25-44C1-8756-5A59E655902E}" srcId="{DAB84BFE-BC49-472A-B418-FB656EE0EBF2}" destId="{E3B1806A-1020-40EE-9A8C-A4315A6B8643}" srcOrd="1" destOrd="0" parTransId="{2ECEBB5C-7822-4661-82D9-47986DD6DB91}" sibTransId="{8C98C5B4-F894-4A71-A48C-5E069CE14538}"/>
    <dgm:cxn modelId="{1A34D8FF-64F3-4BC0-80F3-A9F1790F9B12}" srcId="{71840FFF-C4CD-4637-B676-48AF1EC776CC}" destId="{D2B5CA06-EDD4-4C02-BCDB-93B6B3C25BA1}" srcOrd="0" destOrd="0" parTransId="{C6757F77-0E63-4BC0-A157-9EB7AE090D1A}" sibTransId="{991D4968-63A8-46CF-83EB-464B383C2F98}"/>
    <dgm:cxn modelId="{6134F9B4-D6FC-42CF-B0F2-D3BECDE0BB0E}" type="presParOf" srcId="{8A475331-553B-4948-AC81-1AD182A61FCE}" destId="{A7B6B1D4-F3F8-4BAF-85C0-6C78B0CE2340}" srcOrd="0" destOrd="0" presId="urn:microsoft.com/office/officeart/2008/layout/TitlePictureLineup"/>
    <dgm:cxn modelId="{8E752E3B-6D87-4C51-8982-A960C610EA52}" type="presParOf" srcId="{A7B6B1D4-F3F8-4BAF-85C0-6C78B0CE2340}" destId="{48B59367-C8E1-41C2-B346-8A6B918FC79B}" srcOrd="0" destOrd="0" presId="urn:microsoft.com/office/officeart/2008/layout/TitlePictureLineup"/>
    <dgm:cxn modelId="{92B986F8-0C66-4A24-B0A4-20369A857CE8}" type="presParOf" srcId="{A7B6B1D4-F3F8-4BAF-85C0-6C78B0CE2340}" destId="{F562CDCF-D51C-4320-8F9B-ECE6D2CA9841}" srcOrd="1" destOrd="0" presId="urn:microsoft.com/office/officeart/2008/layout/TitlePictureLineup"/>
    <dgm:cxn modelId="{5210FF2E-4DA8-44E5-8B8E-A0D5C6E21F2A}" type="presParOf" srcId="{A7B6B1D4-F3F8-4BAF-85C0-6C78B0CE2340}" destId="{37EBE784-AD4A-4C55-A503-4812C47C4EE9}" srcOrd="2" destOrd="0" presId="urn:microsoft.com/office/officeart/2008/layout/TitlePictureLineup"/>
    <dgm:cxn modelId="{E40BDFB3-DF11-4461-811C-38942CDFC463}" type="presParOf" srcId="{A7B6B1D4-F3F8-4BAF-85C0-6C78B0CE2340}" destId="{C38647A7-4609-4DE9-B5A4-FCF7145860EB}" srcOrd="3" destOrd="0" presId="urn:microsoft.com/office/officeart/2008/layout/TitlePictureLineup"/>
    <dgm:cxn modelId="{319BB58D-E8D8-4B61-8F79-7E5364FB189D}" type="presParOf" srcId="{8A475331-553B-4948-AC81-1AD182A61FCE}" destId="{745D08A9-FCF4-47B2-8888-ABF70FCB7207}" srcOrd="1" destOrd="0" presId="urn:microsoft.com/office/officeart/2008/layout/TitlePictureLineup"/>
    <dgm:cxn modelId="{B88675BC-D268-492F-BF5F-44BC49013130}" type="presParOf" srcId="{8A475331-553B-4948-AC81-1AD182A61FCE}" destId="{F61EB197-7003-487A-AB45-EF0E3CD11E72}" srcOrd="2" destOrd="0" presId="urn:microsoft.com/office/officeart/2008/layout/TitlePictureLineup"/>
    <dgm:cxn modelId="{E90EFE3B-3748-4191-9E98-0D96A2946E92}" type="presParOf" srcId="{F61EB197-7003-487A-AB45-EF0E3CD11E72}" destId="{07D7D67A-2A30-4BB9-80F2-0C6763DB24BB}" srcOrd="0" destOrd="0" presId="urn:microsoft.com/office/officeart/2008/layout/TitlePictureLineup"/>
    <dgm:cxn modelId="{CC738738-F077-4E87-9728-0E75E1626751}" type="presParOf" srcId="{F61EB197-7003-487A-AB45-EF0E3CD11E72}" destId="{36A5D831-22CD-4193-9AC6-A5B122A5EDB6}" srcOrd="1" destOrd="0" presId="urn:microsoft.com/office/officeart/2008/layout/TitlePictureLineup"/>
    <dgm:cxn modelId="{A1256786-770E-43AC-B62B-EE26D1AA59F3}" type="presParOf" srcId="{F61EB197-7003-487A-AB45-EF0E3CD11E72}" destId="{648FA182-AFF8-48B8-9AB5-F025559584F0}" srcOrd="2" destOrd="0" presId="urn:microsoft.com/office/officeart/2008/layout/TitlePictureLineup"/>
    <dgm:cxn modelId="{FE8EFE1C-0110-4A90-94DE-AED94E790F36}" type="presParOf" srcId="{F61EB197-7003-487A-AB45-EF0E3CD11E72}" destId="{AC92E7EC-7D0B-4203-8477-1E69D5BF4A4C}" srcOrd="3" destOrd="0" presId="urn:microsoft.com/office/officeart/2008/layout/TitlePictureLineup"/>
    <dgm:cxn modelId="{2EE9078B-A919-4792-9103-A538CCD30C31}" type="presParOf" srcId="{8A475331-553B-4948-AC81-1AD182A61FCE}" destId="{0F3A745B-D9D1-4E6E-912E-45B6B74D4ED9}" srcOrd="3" destOrd="0" presId="urn:microsoft.com/office/officeart/2008/layout/TitlePictureLineup"/>
    <dgm:cxn modelId="{2C935A82-FE84-4CF5-AB06-FEF2ED040515}" type="presParOf" srcId="{8A475331-553B-4948-AC81-1AD182A61FCE}" destId="{35080A1D-E6DB-4C81-852B-B3F4C7C04376}" srcOrd="4" destOrd="0" presId="urn:microsoft.com/office/officeart/2008/layout/TitlePictureLineup"/>
    <dgm:cxn modelId="{31A222D7-24E2-4978-8311-8FC17AA8D57C}" type="presParOf" srcId="{35080A1D-E6DB-4C81-852B-B3F4C7C04376}" destId="{DB2EEFFB-610F-48E1-A84D-6F42FE3A7C04}" srcOrd="0" destOrd="0" presId="urn:microsoft.com/office/officeart/2008/layout/TitlePictureLineup"/>
    <dgm:cxn modelId="{95BB023F-0251-40E4-B7D7-75CBD09DF94A}" type="presParOf" srcId="{35080A1D-E6DB-4C81-852B-B3F4C7C04376}" destId="{0BF891C8-2E9F-4191-8183-F2952F69DE12}" srcOrd="1" destOrd="0" presId="urn:microsoft.com/office/officeart/2008/layout/TitlePictureLineup"/>
    <dgm:cxn modelId="{93A12FE3-2B2A-4D14-B530-66637D334D45}" type="presParOf" srcId="{35080A1D-E6DB-4C81-852B-B3F4C7C04376}" destId="{2555252A-C14F-45C3-A6FD-3D94D5692AD7}" srcOrd="2" destOrd="0" presId="urn:microsoft.com/office/officeart/2008/layout/TitlePictureLineup"/>
    <dgm:cxn modelId="{46A4E203-0B57-44C0-9C7B-4B0E2905FB60}" type="presParOf" srcId="{35080A1D-E6DB-4C81-852B-B3F4C7C04376}" destId="{69507541-1840-4B2F-9C7A-F878D1FCBB9C}" srcOrd="3" destOrd="0" presId="urn:microsoft.com/office/officeart/2008/layout/TitlePictureLineup"/>
    <dgm:cxn modelId="{A0B3301C-F4D9-4E90-9B43-B39002D7905C}" type="presParOf" srcId="{8A475331-553B-4948-AC81-1AD182A61FCE}" destId="{67E6BABF-B1CC-4F23-9490-10D2757999D0}" srcOrd="5" destOrd="0" presId="urn:microsoft.com/office/officeart/2008/layout/TitlePictureLineup"/>
    <dgm:cxn modelId="{5AD603D1-5309-4196-85EB-D9F2265B3CD4}" type="presParOf" srcId="{8A475331-553B-4948-AC81-1AD182A61FCE}" destId="{4F99D810-F278-47FA-995B-B3FCA6EBA124}" srcOrd="6" destOrd="0" presId="urn:microsoft.com/office/officeart/2008/layout/TitlePictureLineup"/>
    <dgm:cxn modelId="{B107A1FC-A7D5-4475-AC5C-72EDA092F531}" type="presParOf" srcId="{4F99D810-F278-47FA-995B-B3FCA6EBA124}" destId="{BEA61CBE-5540-4812-9C11-4DD27A9F0EA7}" srcOrd="0" destOrd="0" presId="urn:microsoft.com/office/officeart/2008/layout/TitlePictureLineup"/>
    <dgm:cxn modelId="{11AD86B4-6AF8-4834-AF16-478D1A535BD5}" type="presParOf" srcId="{4F99D810-F278-47FA-995B-B3FCA6EBA124}" destId="{68ED9058-73A2-466A-80DE-82CA94A5F6C4}" srcOrd="1" destOrd="0" presId="urn:microsoft.com/office/officeart/2008/layout/TitlePictureLineup"/>
    <dgm:cxn modelId="{2C3DAA8D-23FF-4D5C-8D52-F14796A510A5}" type="presParOf" srcId="{4F99D810-F278-47FA-995B-B3FCA6EBA124}" destId="{C9ACB8AF-16D0-41C5-85AD-32DC08FA92A2}" srcOrd="2" destOrd="0" presId="urn:microsoft.com/office/officeart/2008/layout/TitlePictureLineup"/>
    <dgm:cxn modelId="{F430E93A-1CA6-4687-84D6-2E81E8FF41CF}" type="presParOf" srcId="{4F99D810-F278-47FA-995B-B3FCA6EBA124}" destId="{47889652-B00A-4156-82E3-917F36401831}" srcOrd="3" destOrd="0" presId="urn:microsoft.com/office/officeart/2008/layout/Title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F90678-7749-4B25-AFAC-BF45BEF91D1E}" type="doc">
      <dgm:prSet loTypeId="urn:microsoft.com/office/officeart/2005/8/layout/vProcess5" loCatId="process" qsTypeId="urn:microsoft.com/office/officeart/2005/8/quickstyle/3d1" qsCatId="3D" csTypeId="urn:microsoft.com/office/officeart/2005/8/colors/accent2_1" csCatId="accent2" phldr="1"/>
      <dgm:spPr/>
      <dgm:t>
        <a:bodyPr/>
        <a:lstStyle/>
        <a:p>
          <a:endParaRPr lang="en-IN"/>
        </a:p>
      </dgm:t>
    </dgm:pt>
    <dgm:pt modelId="{8031B9AA-C619-40AA-92BA-007C344E1D69}">
      <dgm:prSet phldrT="[Text]" custT="1">
        <dgm:style>
          <a:lnRef idx="1">
            <a:schemeClr val="accent4"/>
          </a:lnRef>
          <a:fillRef idx="2">
            <a:schemeClr val="accent4"/>
          </a:fillRef>
          <a:effectRef idx="1">
            <a:schemeClr val="accent4"/>
          </a:effectRef>
          <a:fontRef idx="minor">
            <a:schemeClr val="dk1"/>
          </a:fontRef>
        </dgm:style>
      </dgm:prSet>
      <dgm:spPr>
        <a:solidFill>
          <a:schemeClr val="bg1"/>
        </a:solidFill>
        <a:ln w="38100">
          <a:noFill/>
        </a:ln>
        <a:effectLst>
          <a:outerShdw blurRad="44450" dist="27940" dir="5400000" algn="ctr">
            <a:srgbClr val="000000">
              <a:alpha val="32000"/>
            </a:srgbClr>
          </a:outerShdw>
          <a:softEdge rad="635000"/>
        </a:effectLst>
        <a:scene3d>
          <a:camera prst="orthographicFront"/>
          <a:lightRig rig="flat" dir="t"/>
        </a:scene3d>
      </dgm:spPr>
      <dgm:t>
        <a:bodyPr/>
        <a:lstStyle/>
        <a:p>
          <a:r>
            <a:rPr lang="en-IN" sz="1400" b="0" dirty="0"/>
            <a:t>DBSCAN clustering on location and temperature data from weather dataset to identify colder regions in Canada</a:t>
          </a:r>
        </a:p>
      </dgm:t>
    </dgm:pt>
    <dgm:pt modelId="{7C551DA8-1B08-4CD7-9C54-B5441E94FD1F}" type="parTrans" cxnId="{D09DAC1D-A838-4887-A5CE-989936B62F90}">
      <dgm:prSet/>
      <dgm:spPr/>
      <dgm:t>
        <a:bodyPr/>
        <a:lstStyle/>
        <a:p>
          <a:endParaRPr lang="en-IN" sz="2400" b="0"/>
        </a:p>
      </dgm:t>
    </dgm:pt>
    <dgm:pt modelId="{233227DB-A2F1-4AF4-BB7E-D640A6E4FC7B}" type="sibTrans" cxnId="{D09DAC1D-A838-4887-A5CE-989936B62F90}">
      <dgm:prSet/>
      <dgm:spPr>
        <a:noFill/>
        <a:ln>
          <a:noFill/>
        </a:ln>
      </dgm:spPr>
      <dgm:t>
        <a:bodyPr/>
        <a:lstStyle/>
        <a:p>
          <a:endParaRPr lang="en-IN" sz="2400" b="0"/>
        </a:p>
      </dgm:t>
    </dgm:pt>
    <dgm:pt modelId="{9501B278-CDA4-48A7-B04C-025C9AE759C3}">
      <dgm:prSet phldrT="[Text]" custT="1">
        <dgm:style>
          <a:lnRef idx="1">
            <a:schemeClr val="accent4"/>
          </a:lnRef>
          <a:fillRef idx="2">
            <a:schemeClr val="accent4"/>
          </a:fillRef>
          <a:effectRef idx="1">
            <a:schemeClr val="accent4"/>
          </a:effectRef>
          <a:fontRef idx="minor">
            <a:schemeClr val="dk1"/>
          </a:fontRef>
        </dgm:style>
      </dgm:prSet>
      <dgm:spPr>
        <a:solidFill>
          <a:schemeClr val="bg1"/>
        </a:solidFill>
        <a:ln w="38100">
          <a:noFill/>
        </a:ln>
        <a:effectLst>
          <a:outerShdw blurRad="44450" dist="27940" dir="5400000" algn="ctr">
            <a:srgbClr val="000000">
              <a:alpha val="32000"/>
            </a:srgbClr>
          </a:outerShdw>
          <a:softEdge rad="635000"/>
        </a:effectLst>
        <a:scene3d>
          <a:camera prst="orthographicFront"/>
          <a:lightRig rig="flat" dir="t"/>
        </a:scene3d>
      </dgm:spPr>
      <dgm:t>
        <a:bodyPr/>
        <a:lstStyle/>
        <a:p>
          <a:r>
            <a:rPr lang="en-IN" sz="1400" b="0" dirty="0"/>
            <a:t>Scraping the postal code(Borough level) data from Wikipedia and linking the location coordinates with the help of Geospatial dataset</a:t>
          </a:r>
        </a:p>
      </dgm:t>
    </dgm:pt>
    <dgm:pt modelId="{3B2A539F-2955-428D-B3A0-B7948792EF76}" type="parTrans" cxnId="{D083F94B-31E2-4AD1-9809-4E67F114DFEF}">
      <dgm:prSet/>
      <dgm:spPr/>
      <dgm:t>
        <a:bodyPr/>
        <a:lstStyle/>
        <a:p>
          <a:endParaRPr lang="en-IN" sz="2400" b="0"/>
        </a:p>
      </dgm:t>
    </dgm:pt>
    <dgm:pt modelId="{1EADE1DB-AA9B-4B17-8C1C-058BD7D6932F}" type="sibTrans" cxnId="{D083F94B-31E2-4AD1-9809-4E67F114DFEF}">
      <dgm:prSet/>
      <dgm:spPr>
        <a:noFill/>
        <a:ln>
          <a:noFill/>
        </a:ln>
      </dgm:spPr>
      <dgm:t>
        <a:bodyPr/>
        <a:lstStyle/>
        <a:p>
          <a:endParaRPr lang="en-IN" sz="2400" b="0"/>
        </a:p>
      </dgm:t>
    </dgm:pt>
    <dgm:pt modelId="{F825DF1D-F0DA-47D8-95CA-8F9DFF6B9996}">
      <dgm:prSet phldrT="[Text]" custT="1">
        <dgm:style>
          <a:lnRef idx="1">
            <a:schemeClr val="accent4"/>
          </a:lnRef>
          <a:fillRef idx="2">
            <a:schemeClr val="accent4"/>
          </a:fillRef>
          <a:effectRef idx="1">
            <a:schemeClr val="accent4"/>
          </a:effectRef>
          <a:fontRef idx="minor">
            <a:schemeClr val="dk1"/>
          </a:fontRef>
        </dgm:style>
      </dgm:prSet>
      <dgm:spPr>
        <a:solidFill>
          <a:schemeClr val="bg1"/>
        </a:solidFill>
        <a:ln w="38100">
          <a:noFill/>
        </a:ln>
        <a:effectLst>
          <a:outerShdw blurRad="44450" dist="27940" dir="5400000" algn="ctr">
            <a:srgbClr val="000000">
              <a:alpha val="32000"/>
            </a:srgbClr>
          </a:outerShdw>
          <a:softEdge rad="635000"/>
        </a:effectLst>
        <a:scene3d>
          <a:camera prst="orthographicFront"/>
          <a:lightRig rig="flat" dir="t"/>
        </a:scene3d>
      </dgm:spPr>
      <dgm:t>
        <a:bodyPr/>
        <a:lstStyle/>
        <a:p>
          <a:r>
            <a:rPr lang="en-IN" sz="1400" b="0" dirty="0"/>
            <a:t>Utilising Foursquare API data to get the neighbourhood level venue categories</a:t>
          </a:r>
        </a:p>
      </dgm:t>
    </dgm:pt>
    <dgm:pt modelId="{C50203E5-8B2F-4852-989A-3EF68C70F41F}" type="parTrans" cxnId="{F6AB01D7-1485-42C6-86AC-5F95A0146ADA}">
      <dgm:prSet/>
      <dgm:spPr/>
      <dgm:t>
        <a:bodyPr/>
        <a:lstStyle/>
        <a:p>
          <a:endParaRPr lang="en-IN" sz="2400" b="0"/>
        </a:p>
      </dgm:t>
    </dgm:pt>
    <dgm:pt modelId="{AFEF18FB-1A76-4289-912F-AD521B53EA2D}" type="sibTrans" cxnId="{F6AB01D7-1485-42C6-86AC-5F95A0146ADA}">
      <dgm:prSet/>
      <dgm:spPr>
        <a:noFill/>
        <a:ln>
          <a:noFill/>
        </a:ln>
      </dgm:spPr>
      <dgm:t>
        <a:bodyPr/>
        <a:lstStyle/>
        <a:p>
          <a:endParaRPr lang="en-IN" sz="2400" b="0"/>
        </a:p>
      </dgm:t>
    </dgm:pt>
    <dgm:pt modelId="{10952569-000F-4434-AD4D-612F5EF0669B}">
      <dgm:prSet phldrT="[Text]" custT="1">
        <dgm:style>
          <a:lnRef idx="1">
            <a:schemeClr val="accent4"/>
          </a:lnRef>
          <a:fillRef idx="2">
            <a:schemeClr val="accent4"/>
          </a:fillRef>
          <a:effectRef idx="1">
            <a:schemeClr val="accent4"/>
          </a:effectRef>
          <a:fontRef idx="minor">
            <a:schemeClr val="dk1"/>
          </a:fontRef>
        </dgm:style>
      </dgm:prSet>
      <dgm:spPr>
        <a:solidFill>
          <a:schemeClr val="bg1"/>
        </a:solidFill>
        <a:ln w="38100">
          <a:noFill/>
        </a:ln>
        <a:effectLst>
          <a:outerShdw blurRad="44450" dist="27940" dir="5400000" algn="ctr">
            <a:srgbClr val="000000">
              <a:alpha val="32000"/>
            </a:srgbClr>
          </a:outerShdw>
          <a:softEdge rad="635000"/>
        </a:effectLst>
        <a:scene3d>
          <a:camera prst="orthographicFront"/>
          <a:lightRig rig="flat" dir="t"/>
        </a:scene3d>
      </dgm:spPr>
      <dgm:t>
        <a:bodyPr/>
        <a:lstStyle/>
        <a:p>
          <a:r>
            <a:rPr lang="en-IN" sz="1400" b="0" dirty="0"/>
            <a:t>Data Analysis on the demographic, census dataset to select the region with better business prospects</a:t>
          </a:r>
        </a:p>
      </dgm:t>
    </dgm:pt>
    <dgm:pt modelId="{C6C9D53B-C6D0-4B3D-A8D5-D2A864B38BD3}" type="parTrans" cxnId="{2170DBD9-2241-4B34-93DD-CC09E102DC0E}">
      <dgm:prSet/>
      <dgm:spPr/>
      <dgm:t>
        <a:bodyPr/>
        <a:lstStyle/>
        <a:p>
          <a:endParaRPr lang="en-IN" sz="2400" b="0"/>
        </a:p>
      </dgm:t>
    </dgm:pt>
    <dgm:pt modelId="{EC807AAD-FD64-4916-99E4-19CF4899F7F0}" type="sibTrans" cxnId="{2170DBD9-2241-4B34-93DD-CC09E102DC0E}">
      <dgm:prSet/>
      <dgm:spPr>
        <a:noFill/>
        <a:ln>
          <a:noFill/>
        </a:ln>
      </dgm:spPr>
      <dgm:t>
        <a:bodyPr/>
        <a:lstStyle/>
        <a:p>
          <a:endParaRPr lang="en-IN" sz="2400" b="0"/>
        </a:p>
      </dgm:t>
    </dgm:pt>
    <dgm:pt modelId="{56FF88EC-ADFB-40DD-A235-918832D067C3}">
      <dgm:prSet phldrT="[Text]" custT="1">
        <dgm:style>
          <a:lnRef idx="1">
            <a:schemeClr val="accent4"/>
          </a:lnRef>
          <a:fillRef idx="2">
            <a:schemeClr val="accent4"/>
          </a:fillRef>
          <a:effectRef idx="1">
            <a:schemeClr val="accent4"/>
          </a:effectRef>
          <a:fontRef idx="minor">
            <a:schemeClr val="dk1"/>
          </a:fontRef>
        </dgm:style>
      </dgm:prSet>
      <dgm:spPr>
        <a:solidFill>
          <a:schemeClr val="bg1"/>
        </a:solidFill>
        <a:ln w="38100">
          <a:noFill/>
        </a:ln>
        <a:effectLst>
          <a:outerShdw blurRad="44450" dist="27940" dir="5400000" algn="ctr">
            <a:srgbClr val="000000">
              <a:alpha val="32000"/>
            </a:srgbClr>
          </a:outerShdw>
          <a:softEdge rad="635000"/>
        </a:effectLst>
        <a:scene3d>
          <a:camera prst="orthographicFront"/>
          <a:lightRig rig="flat" dir="t"/>
        </a:scene3d>
      </dgm:spPr>
      <dgm:t>
        <a:bodyPr/>
        <a:lstStyle/>
        <a:p>
          <a:r>
            <a:rPr lang="en-IN" sz="1400" b="0" dirty="0"/>
            <a:t>Analysing each area basis the type of neighbourhood</a:t>
          </a:r>
        </a:p>
      </dgm:t>
    </dgm:pt>
    <dgm:pt modelId="{906FFCD8-9076-4E30-8EF4-A885EFFA1169}" type="parTrans" cxnId="{E1C18933-3092-4B3B-AF3D-2536D703E251}">
      <dgm:prSet/>
      <dgm:spPr/>
      <dgm:t>
        <a:bodyPr/>
        <a:lstStyle/>
        <a:p>
          <a:endParaRPr lang="en-IN" sz="2400" b="0"/>
        </a:p>
      </dgm:t>
    </dgm:pt>
    <dgm:pt modelId="{46A69BCC-7921-4A12-9FE3-60E75DD9ADB7}" type="sibTrans" cxnId="{E1C18933-3092-4B3B-AF3D-2536D703E251}">
      <dgm:prSet/>
      <dgm:spPr/>
      <dgm:t>
        <a:bodyPr/>
        <a:lstStyle/>
        <a:p>
          <a:endParaRPr lang="en-IN" sz="2400" b="0"/>
        </a:p>
      </dgm:t>
    </dgm:pt>
    <dgm:pt modelId="{29B4E84A-134B-4B2C-B5DC-26C3159C2CE7}" type="pres">
      <dgm:prSet presAssocID="{7DF90678-7749-4B25-AFAC-BF45BEF91D1E}" presName="outerComposite" presStyleCnt="0">
        <dgm:presLayoutVars>
          <dgm:chMax val="5"/>
          <dgm:dir/>
          <dgm:resizeHandles val="exact"/>
        </dgm:presLayoutVars>
      </dgm:prSet>
      <dgm:spPr/>
    </dgm:pt>
    <dgm:pt modelId="{223C87DC-CE7B-424F-9C8D-5CF6480BFD98}" type="pres">
      <dgm:prSet presAssocID="{7DF90678-7749-4B25-AFAC-BF45BEF91D1E}" presName="dummyMaxCanvas" presStyleCnt="0">
        <dgm:presLayoutVars/>
      </dgm:prSet>
      <dgm:spPr/>
    </dgm:pt>
    <dgm:pt modelId="{F592B577-17EE-44B4-89CE-779BA2392FE6}" type="pres">
      <dgm:prSet presAssocID="{7DF90678-7749-4B25-AFAC-BF45BEF91D1E}" presName="FiveNodes_1" presStyleLbl="node1" presStyleIdx="0" presStyleCnt="5" custScaleX="93500" custScaleY="56821">
        <dgm:presLayoutVars>
          <dgm:bulletEnabled val="1"/>
        </dgm:presLayoutVars>
      </dgm:prSet>
      <dgm:spPr/>
    </dgm:pt>
    <dgm:pt modelId="{AD4F8AFD-CD22-4C8F-9E93-F7EB56230318}" type="pres">
      <dgm:prSet presAssocID="{7DF90678-7749-4B25-AFAC-BF45BEF91D1E}" presName="FiveNodes_2" presStyleLbl="node1" presStyleIdx="1" presStyleCnt="5" custScaleX="93500" custScaleY="56821" custLinFactNeighborY="-19798">
        <dgm:presLayoutVars>
          <dgm:bulletEnabled val="1"/>
        </dgm:presLayoutVars>
      </dgm:prSet>
      <dgm:spPr/>
    </dgm:pt>
    <dgm:pt modelId="{6391DF27-64DF-4E78-AECA-44D2C2337490}" type="pres">
      <dgm:prSet presAssocID="{7DF90678-7749-4B25-AFAC-BF45BEF91D1E}" presName="FiveNodes_3" presStyleLbl="node1" presStyleIdx="2" presStyleCnt="5" custScaleX="93500" custScaleY="56821" custLinFactNeighborY="-33297">
        <dgm:presLayoutVars>
          <dgm:bulletEnabled val="1"/>
        </dgm:presLayoutVars>
      </dgm:prSet>
      <dgm:spPr/>
    </dgm:pt>
    <dgm:pt modelId="{6608CD0E-54BF-47CD-8D07-E50A34A256D7}" type="pres">
      <dgm:prSet presAssocID="{7DF90678-7749-4B25-AFAC-BF45BEF91D1E}" presName="FiveNodes_4" presStyleLbl="node1" presStyleIdx="3" presStyleCnt="5" custScaleX="93500" custScaleY="56821" custLinFactNeighborY="-48634">
        <dgm:presLayoutVars>
          <dgm:bulletEnabled val="1"/>
        </dgm:presLayoutVars>
      </dgm:prSet>
      <dgm:spPr/>
    </dgm:pt>
    <dgm:pt modelId="{34DE31F7-27C9-48B4-BD3F-8E9AB4F820B5}" type="pres">
      <dgm:prSet presAssocID="{7DF90678-7749-4B25-AFAC-BF45BEF91D1E}" presName="FiveNodes_5" presStyleLbl="node1" presStyleIdx="4" presStyleCnt="5" custScaleX="93500" custScaleY="56821" custLinFactNeighborX="244" custLinFactNeighborY="-67474">
        <dgm:presLayoutVars>
          <dgm:bulletEnabled val="1"/>
        </dgm:presLayoutVars>
      </dgm:prSet>
      <dgm:spPr/>
    </dgm:pt>
    <dgm:pt modelId="{737F7C61-72EE-45C9-BF6E-AE1389E49468}" type="pres">
      <dgm:prSet presAssocID="{7DF90678-7749-4B25-AFAC-BF45BEF91D1E}" presName="FiveConn_1-2" presStyleLbl="fgAccFollowNode1" presStyleIdx="0" presStyleCnt="4" custScaleX="62110" custScaleY="78447" custLinFactNeighborX="-84417" custLinFactNeighborY="-16607">
        <dgm:presLayoutVars>
          <dgm:bulletEnabled val="1"/>
        </dgm:presLayoutVars>
      </dgm:prSet>
      <dgm:spPr/>
    </dgm:pt>
    <dgm:pt modelId="{3AEEE6B2-0C5A-4779-BF99-441742E14C32}" type="pres">
      <dgm:prSet presAssocID="{7DF90678-7749-4B25-AFAC-BF45BEF91D1E}" presName="FiveConn_2-3" presStyleLbl="fgAccFollowNode1" presStyleIdx="1" presStyleCnt="4" custScaleX="62110" custScaleY="87623" custLinFactX="-2414" custLinFactNeighborX="-100000" custLinFactNeighborY="-39589">
        <dgm:presLayoutVars>
          <dgm:bulletEnabled val="1"/>
        </dgm:presLayoutVars>
      </dgm:prSet>
      <dgm:spPr/>
    </dgm:pt>
    <dgm:pt modelId="{3E9DAB4F-4677-43B7-A228-4BFF1C69506C}" type="pres">
      <dgm:prSet presAssocID="{7DF90678-7749-4B25-AFAC-BF45BEF91D1E}" presName="FiveConn_3-4" presStyleLbl="fgAccFollowNode1" presStyleIdx="2" presStyleCnt="4" custScaleX="62110" custScaleY="78447" custLinFactNeighborX="-99647" custLinFactNeighborY="-57143">
        <dgm:presLayoutVars>
          <dgm:bulletEnabled val="1"/>
        </dgm:presLayoutVars>
      </dgm:prSet>
      <dgm:spPr/>
    </dgm:pt>
    <dgm:pt modelId="{AD2852C0-C121-44EE-8B2C-0E5B7D6B662C}" type="pres">
      <dgm:prSet presAssocID="{7DF90678-7749-4B25-AFAC-BF45BEF91D1E}" presName="FiveConn_4-5" presStyleLbl="fgAccFollowNode1" presStyleIdx="3" presStyleCnt="4" custScaleX="62110" custScaleY="78447" custLinFactNeighborX="-92727" custLinFactNeighborY="-87187">
        <dgm:presLayoutVars>
          <dgm:bulletEnabled val="1"/>
        </dgm:presLayoutVars>
      </dgm:prSet>
      <dgm:spPr/>
    </dgm:pt>
    <dgm:pt modelId="{22B8D0D8-6F5A-40CF-A276-C880B0F6295C}" type="pres">
      <dgm:prSet presAssocID="{7DF90678-7749-4B25-AFAC-BF45BEF91D1E}" presName="FiveNodes_1_text" presStyleLbl="node1" presStyleIdx="4" presStyleCnt="5">
        <dgm:presLayoutVars>
          <dgm:bulletEnabled val="1"/>
        </dgm:presLayoutVars>
      </dgm:prSet>
      <dgm:spPr/>
    </dgm:pt>
    <dgm:pt modelId="{008042F3-C51F-4B27-A904-A1DBBD2F6C29}" type="pres">
      <dgm:prSet presAssocID="{7DF90678-7749-4B25-AFAC-BF45BEF91D1E}" presName="FiveNodes_2_text" presStyleLbl="node1" presStyleIdx="4" presStyleCnt="5">
        <dgm:presLayoutVars>
          <dgm:bulletEnabled val="1"/>
        </dgm:presLayoutVars>
      </dgm:prSet>
      <dgm:spPr/>
    </dgm:pt>
    <dgm:pt modelId="{4B7B0312-9EFA-4130-B0D9-62188EC70577}" type="pres">
      <dgm:prSet presAssocID="{7DF90678-7749-4B25-AFAC-BF45BEF91D1E}" presName="FiveNodes_3_text" presStyleLbl="node1" presStyleIdx="4" presStyleCnt="5">
        <dgm:presLayoutVars>
          <dgm:bulletEnabled val="1"/>
        </dgm:presLayoutVars>
      </dgm:prSet>
      <dgm:spPr/>
    </dgm:pt>
    <dgm:pt modelId="{42AB1282-7D51-4138-A1DC-7651FEA81648}" type="pres">
      <dgm:prSet presAssocID="{7DF90678-7749-4B25-AFAC-BF45BEF91D1E}" presName="FiveNodes_4_text" presStyleLbl="node1" presStyleIdx="4" presStyleCnt="5">
        <dgm:presLayoutVars>
          <dgm:bulletEnabled val="1"/>
        </dgm:presLayoutVars>
      </dgm:prSet>
      <dgm:spPr/>
    </dgm:pt>
    <dgm:pt modelId="{701A7CDE-C8CC-4A31-B5D8-1578DF3C2BAA}" type="pres">
      <dgm:prSet presAssocID="{7DF90678-7749-4B25-AFAC-BF45BEF91D1E}" presName="FiveNodes_5_text" presStyleLbl="node1" presStyleIdx="4" presStyleCnt="5">
        <dgm:presLayoutVars>
          <dgm:bulletEnabled val="1"/>
        </dgm:presLayoutVars>
      </dgm:prSet>
      <dgm:spPr/>
    </dgm:pt>
  </dgm:ptLst>
  <dgm:cxnLst>
    <dgm:cxn modelId="{D09DAC1D-A838-4887-A5CE-989936B62F90}" srcId="{7DF90678-7749-4B25-AFAC-BF45BEF91D1E}" destId="{8031B9AA-C619-40AA-92BA-007C344E1D69}" srcOrd="0" destOrd="0" parTransId="{7C551DA8-1B08-4CD7-9C54-B5441E94FD1F}" sibTransId="{233227DB-A2F1-4AF4-BB7E-D640A6E4FC7B}"/>
    <dgm:cxn modelId="{8CF1641E-0DA8-407A-AE11-6386F9AF10FB}" type="presOf" srcId="{7DF90678-7749-4B25-AFAC-BF45BEF91D1E}" destId="{29B4E84A-134B-4B2C-B5DC-26C3159C2CE7}" srcOrd="0" destOrd="0" presId="urn:microsoft.com/office/officeart/2005/8/layout/vProcess5"/>
    <dgm:cxn modelId="{8805F725-E151-489A-957B-BF83606BC2CD}" type="presOf" srcId="{1EADE1DB-AA9B-4B17-8C1C-058BD7D6932F}" destId="{3E9DAB4F-4677-43B7-A228-4BFF1C69506C}" srcOrd="0" destOrd="0" presId="urn:microsoft.com/office/officeart/2005/8/layout/vProcess5"/>
    <dgm:cxn modelId="{DF720C26-FD96-42C7-AA25-099146F2C73C}" type="presOf" srcId="{EC807AAD-FD64-4916-99E4-19CF4899F7F0}" destId="{3AEEE6B2-0C5A-4779-BF99-441742E14C32}" srcOrd="0" destOrd="0" presId="urn:microsoft.com/office/officeart/2005/8/layout/vProcess5"/>
    <dgm:cxn modelId="{E1C18933-3092-4B3B-AF3D-2536D703E251}" srcId="{7DF90678-7749-4B25-AFAC-BF45BEF91D1E}" destId="{56FF88EC-ADFB-40DD-A235-918832D067C3}" srcOrd="4" destOrd="0" parTransId="{906FFCD8-9076-4E30-8EF4-A885EFFA1169}" sibTransId="{46A69BCC-7921-4A12-9FE3-60E75DD9ADB7}"/>
    <dgm:cxn modelId="{D083F94B-31E2-4AD1-9809-4E67F114DFEF}" srcId="{7DF90678-7749-4B25-AFAC-BF45BEF91D1E}" destId="{9501B278-CDA4-48A7-B04C-025C9AE759C3}" srcOrd="2" destOrd="0" parTransId="{3B2A539F-2955-428D-B3A0-B7948792EF76}" sibTransId="{1EADE1DB-AA9B-4B17-8C1C-058BD7D6932F}"/>
    <dgm:cxn modelId="{60863A54-1A69-405A-8655-8C17DFE92B45}" type="presOf" srcId="{8031B9AA-C619-40AA-92BA-007C344E1D69}" destId="{22B8D0D8-6F5A-40CF-A276-C880B0F6295C}" srcOrd="1" destOrd="0" presId="urn:microsoft.com/office/officeart/2005/8/layout/vProcess5"/>
    <dgm:cxn modelId="{42BF3C75-A5D2-4D9B-B03E-B78530927195}" type="presOf" srcId="{9501B278-CDA4-48A7-B04C-025C9AE759C3}" destId="{4B7B0312-9EFA-4130-B0D9-62188EC70577}" srcOrd="1" destOrd="0" presId="urn:microsoft.com/office/officeart/2005/8/layout/vProcess5"/>
    <dgm:cxn modelId="{67C04255-4C27-4C07-A098-6A7D72853F76}" type="presOf" srcId="{F825DF1D-F0DA-47D8-95CA-8F9DFF6B9996}" destId="{6608CD0E-54BF-47CD-8D07-E50A34A256D7}" srcOrd="0" destOrd="0" presId="urn:microsoft.com/office/officeart/2005/8/layout/vProcess5"/>
    <dgm:cxn modelId="{4F62547C-3A27-493F-A23E-678D91442E07}" type="presOf" srcId="{233227DB-A2F1-4AF4-BB7E-D640A6E4FC7B}" destId="{737F7C61-72EE-45C9-BF6E-AE1389E49468}" srcOrd="0" destOrd="0" presId="urn:microsoft.com/office/officeart/2005/8/layout/vProcess5"/>
    <dgm:cxn modelId="{CF81F97E-5A23-4ECA-9652-783362E3290F}" type="presOf" srcId="{56FF88EC-ADFB-40DD-A235-918832D067C3}" destId="{701A7CDE-C8CC-4A31-B5D8-1578DF3C2BAA}" srcOrd="1" destOrd="0" presId="urn:microsoft.com/office/officeart/2005/8/layout/vProcess5"/>
    <dgm:cxn modelId="{0ACD1A8C-8A9B-4D18-928C-192D35C4D2C9}" type="presOf" srcId="{10952569-000F-4434-AD4D-612F5EF0669B}" destId="{AD4F8AFD-CD22-4C8F-9E93-F7EB56230318}" srcOrd="0" destOrd="0" presId="urn:microsoft.com/office/officeart/2005/8/layout/vProcess5"/>
    <dgm:cxn modelId="{4EB8A2AD-90CC-4701-97E2-B798157024D1}" type="presOf" srcId="{56FF88EC-ADFB-40DD-A235-918832D067C3}" destId="{34DE31F7-27C9-48B4-BD3F-8E9AB4F820B5}" srcOrd="0" destOrd="0" presId="urn:microsoft.com/office/officeart/2005/8/layout/vProcess5"/>
    <dgm:cxn modelId="{535AFABA-584B-43E9-8120-2B0F0197649C}" type="presOf" srcId="{9501B278-CDA4-48A7-B04C-025C9AE759C3}" destId="{6391DF27-64DF-4E78-AECA-44D2C2337490}" srcOrd="0" destOrd="0" presId="urn:microsoft.com/office/officeart/2005/8/layout/vProcess5"/>
    <dgm:cxn modelId="{5A29E3BC-51E9-4C25-AA9B-E4E74947CE28}" type="presOf" srcId="{F825DF1D-F0DA-47D8-95CA-8F9DFF6B9996}" destId="{42AB1282-7D51-4138-A1DC-7651FEA81648}" srcOrd="1" destOrd="0" presId="urn:microsoft.com/office/officeart/2005/8/layout/vProcess5"/>
    <dgm:cxn modelId="{43783ED1-32AE-478A-9C14-5241647F44D5}" type="presOf" srcId="{AFEF18FB-1A76-4289-912F-AD521B53EA2D}" destId="{AD2852C0-C121-44EE-8B2C-0E5B7D6B662C}" srcOrd="0" destOrd="0" presId="urn:microsoft.com/office/officeart/2005/8/layout/vProcess5"/>
    <dgm:cxn modelId="{F6AB01D7-1485-42C6-86AC-5F95A0146ADA}" srcId="{7DF90678-7749-4B25-AFAC-BF45BEF91D1E}" destId="{F825DF1D-F0DA-47D8-95CA-8F9DFF6B9996}" srcOrd="3" destOrd="0" parTransId="{C50203E5-8B2F-4852-989A-3EF68C70F41F}" sibTransId="{AFEF18FB-1A76-4289-912F-AD521B53EA2D}"/>
    <dgm:cxn modelId="{2170DBD9-2241-4B34-93DD-CC09E102DC0E}" srcId="{7DF90678-7749-4B25-AFAC-BF45BEF91D1E}" destId="{10952569-000F-4434-AD4D-612F5EF0669B}" srcOrd="1" destOrd="0" parTransId="{C6C9D53B-C6D0-4B3D-A8D5-D2A864B38BD3}" sibTransId="{EC807AAD-FD64-4916-99E4-19CF4899F7F0}"/>
    <dgm:cxn modelId="{0639DFD9-C90E-46F8-9672-E261EF82436D}" type="presOf" srcId="{10952569-000F-4434-AD4D-612F5EF0669B}" destId="{008042F3-C51F-4B27-A904-A1DBBD2F6C29}" srcOrd="1" destOrd="0" presId="urn:microsoft.com/office/officeart/2005/8/layout/vProcess5"/>
    <dgm:cxn modelId="{011E24F4-DF57-42A0-B6C5-EFBA76A24F92}" type="presOf" srcId="{8031B9AA-C619-40AA-92BA-007C344E1D69}" destId="{F592B577-17EE-44B4-89CE-779BA2392FE6}" srcOrd="0" destOrd="0" presId="urn:microsoft.com/office/officeart/2005/8/layout/vProcess5"/>
    <dgm:cxn modelId="{FA7730E9-1C51-4173-9EC3-0F1111F2F2C9}" type="presParOf" srcId="{29B4E84A-134B-4B2C-B5DC-26C3159C2CE7}" destId="{223C87DC-CE7B-424F-9C8D-5CF6480BFD98}" srcOrd="0" destOrd="0" presId="urn:microsoft.com/office/officeart/2005/8/layout/vProcess5"/>
    <dgm:cxn modelId="{44A5F9B3-6E5D-46B9-9736-18E021D39AF7}" type="presParOf" srcId="{29B4E84A-134B-4B2C-B5DC-26C3159C2CE7}" destId="{F592B577-17EE-44B4-89CE-779BA2392FE6}" srcOrd="1" destOrd="0" presId="urn:microsoft.com/office/officeart/2005/8/layout/vProcess5"/>
    <dgm:cxn modelId="{7AF5199C-3DDA-43AC-AD71-D93D60A63F10}" type="presParOf" srcId="{29B4E84A-134B-4B2C-B5DC-26C3159C2CE7}" destId="{AD4F8AFD-CD22-4C8F-9E93-F7EB56230318}" srcOrd="2" destOrd="0" presId="urn:microsoft.com/office/officeart/2005/8/layout/vProcess5"/>
    <dgm:cxn modelId="{126AF2B1-F18D-484D-A505-7C05D7D87BE9}" type="presParOf" srcId="{29B4E84A-134B-4B2C-B5DC-26C3159C2CE7}" destId="{6391DF27-64DF-4E78-AECA-44D2C2337490}" srcOrd="3" destOrd="0" presId="urn:microsoft.com/office/officeart/2005/8/layout/vProcess5"/>
    <dgm:cxn modelId="{21D36715-A055-43D1-A745-CA8C0D00E1BC}" type="presParOf" srcId="{29B4E84A-134B-4B2C-B5DC-26C3159C2CE7}" destId="{6608CD0E-54BF-47CD-8D07-E50A34A256D7}" srcOrd="4" destOrd="0" presId="urn:microsoft.com/office/officeart/2005/8/layout/vProcess5"/>
    <dgm:cxn modelId="{98F54E2D-B4CF-4DFD-B7DB-3D5687BDC4E5}" type="presParOf" srcId="{29B4E84A-134B-4B2C-B5DC-26C3159C2CE7}" destId="{34DE31F7-27C9-48B4-BD3F-8E9AB4F820B5}" srcOrd="5" destOrd="0" presId="urn:microsoft.com/office/officeart/2005/8/layout/vProcess5"/>
    <dgm:cxn modelId="{E1F1AE57-99C3-4C0D-B95B-2AEB3670B67A}" type="presParOf" srcId="{29B4E84A-134B-4B2C-B5DC-26C3159C2CE7}" destId="{737F7C61-72EE-45C9-BF6E-AE1389E49468}" srcOrd="6" destOrd="0" presId="urn:microsoft.com/office/officeart/2005/8/layout/vProcess5"/>
    <dgm:cxn modelId="{EF8C9CF4-E5A8-415C-AD99-6CFF024E2B69}" type="presParOf" srcId="{29B4E84A-134B-4B2C-B5DC-26C3159C2CE7}" destId="{3AEEE6B2-0C5A-4779-BF99-441742E14C32}" srcOrd="7" destOrd="0" presId="urn:microsoft.com/office/officeart/2005/8/layout/vProcess5"/>
    <dgm:cxn modelId="{CB5CB1E4-B35C-47B7-BE88-FF1EDE8D6EDA}" type="presParOf" srcId="{29B4E84A-134B-4B2C-B5DC-26C3159C2CE7}" destId="{3E9DAB4F-4677-43B7-A228-4BFF1C69506C}" srcOrd="8" destOrd="0" presId="urn:microsoft.com/office/officeart/2005/8/layout/vProcess5"/>
    <dgm:cxn modelId="{C33570C9-B00D-4AB0-A24D-6CCC230376D8}" type="presParOf" srcId="{29B4E84A-134B-4B2C-B5DC-26C3159C2CE7}" destId="{AD2852C0-C121-44EE-8B2C-0E5B7D6B662C}" srcOrd="9" destOrd="0" presId="urn:microsoft.com/office/officeart/2005/8/layout/vProcess5"/>
    <dgm:cxn modelId="{FC615E9B-C862-44FD-B333-BB4FBFE50EDC}" type="presParOf" srcId="{29B4E84A-134B-4B2C-B5DC-26C3159C2CE7}" destId="{22B8D0D8-6F5A-40CF-A276-C880B0F6295C}" srcOrd="10" destOrd="0" presId="urn:microsoft.com/office/officeart/2005/8/layout/vProcess5"/>
    <dgm:cxn modelId="{82463ED5-AD54-4682-AF3B-671497E10A68}" type="presParOf" srcId="{29B4E84A-134B-4B2C-B5DC-26C3159C2CE7}" destId="{008042F3-C51F-4B27-A904-A1DBBD2F6C29}" srcOrd="11" destOrd="0" presId="urn:microsoft.com/office/officeart/2005/8/layout/vProcess5"/>
    <dgm:cxn modelId="{7A47C511-66CB-4E66-93CD-05602E59F390}" type="presParOf" srcId="{29B4E84A-134B-4B2C-B5DC-26C3159C2CE7}" destId="{4B7B0312-9EFA-4130-B0D9-62188EC70577}" srcOrd="12" destOrd="0" presId="urn:microsoft.com/office/officeart/2005/8/layout/vProcess5"/>
    <dgm:cxn modelId="{1D03F890-CFBE-4354-95B9-2F18B3F4A955}" type="presParOf" srcId="{29B4E84A-134B-4B2C-B5DC-26C3159C2CE7}" destId="{42AB1282-7D51-4138-A1DC-7651FEA81648}" srcOrd="13" destOrd="0" presId="urn:microsoft.com/office/officeart/2005/8/layout/vProcess5"/>
    <dgm:cxn modelId="{37FCB854-DE8B-44A3-9774-E0069CD0E906}" type="presParOf" srcId="{29B4E84A-134B-4B2C-B5DC-26C3159C2CE7}" destId="{701A7CDE-C8CC-4A31-B5D8-1578DF3C2BAA}" srcOrd="14" destOrd="0" presId="urn:microsoft.com/office/officeart/2005/8/layout/vProcess5"/>
  </dgm:cxnLst>
  <dgm:bg/>
  <dgm:whole>
    <a:ln>
      <a:noFill/>
      <a:prstDash val="lgDashDot"/>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59367-C8E1-41C2-B346-8A6B918FC79B}">
      <dsp:nvSpPr>
        <dsp:cNvPr id="0" name=""/>
        <dsp:cNvSpPr/>
      </dsp:nvSpPr>
      <dsp:spPr>
        <a:xfrm>
          <a:off x="882" y="628729"/>
          <a:ext cx="0" cy="3849141"/>
        </a:xfrm>
        <a:prstGeom prst="lin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62CDCF-D51C-4320-8F9B-ECE6D2CA9841}">
      <dsp:nvSpPr>
        <dsp:cNvPr id="0" name=""/>
        <dsp:cNvSpPr/>
      </dsp:nvSpPr>
      <dsp:spPr>
        <a:xfrm>
          <a:off x="107803" y="757034"/>
          <a:ext cx="2024434" cy="1732113"/>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EBE784-AD4A-4C55-A503-4812C47C4EE9}">
      <dsp:nvSpPr>
        <dsp:cNvPr id="0" name=""/>
        <dsp:cNvSpPr/>
      </dsp:nvSpPr>
      <dsp:spPr>
        <a:xfrm>
          <a:off x="107803" y="2489148"/>
          <a:ext cx="2024434" cy="19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171450" lvl="1" indent="-171450" algn="l" defTabSz="711200">
            <a:lnSpc>
              <a:spcPct val="90000"/>
            </a:lnSpc>
            <a:spcBef>
              <a:spcPct val="0"/>
            </a:spcBef>
            <a:spcAft>
              <a:spcPct val="15000"/>
            </a:spcAft>
            <a:buChar char="•"/>
          </a:pPr>
          <a:r>
            <a:rPr lang="en-IN" sz="1600" kern="1200" dirty="0">
              <a:latin typeface="+mn-lt"/>
            </a:rPr>
            <a:t>To identify colder region</a:t>
          </a:r>
        </a:p>
        <a:p>
          <a:pPr marL="171450" lvl="1" indent="-171450" algn="l" defTabSz="711200">
            <a:lnSpc>
              <a:spcPct val="90000"/>
            </a:lnSpc>
            <a:spcBef>
              <a:spcPct val="0"/>
            </a:spcBef>
            <a:spcAft>
              <a:spcPct val="15000"/>
            </a:spcAft>
            <a:buChar char="•"/>
          </a:pPr>
          <a:r>
            <a:rPr lang="en-IN" sz="1600" kern="1200" dirty="0">
              <a:latin typeface="+mn-lt"/>
            </a:rPr>
            <a:t>Features like Temperature, precipitation, location coordinates etc</a:t>
          </a:r>
        </a:p>
      </dsp:txBody>
      <dsp:txXfrm>
        <a:off x="107803" y="2489148"/>
        <a:ext cx="2024434" cy="1988723"/>
      </dsp:txXfrm>
    </dsp:sp>
    <dsp:sp modelId="{C38647A7-4609-4DE9-B5A4-FCF7145860EB}">
      <dsp:nvSpPr>
        <dsp:cNvPr id="0" name=""/>
        <dsp:cNvSpPr/>
      </dsp:nvSpPr>
      <dsp:spPr>
        <a:xfrm>
          <a:off x="882" y="201047"/>
          <a:ext cx="2138412" cy="42768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mn-lt"/>
            </a:rPr>
            <a:t>Weather Station Data</a:t>
          </a:r>
        </a:p>
      </dsp:txBody>
      <dsp:txXfrm>
        <a:off x="882" y="201047"/>
        <a:ext cx="2138412" cy="427682"/>
      </dsp:txXfrm>
    </dsp:sp>
    <dsp:sp modelId="{07D7D67A-2A30-4BB9-80F2-0C6763DB24BB}">
      <dsp:nvSpPr>
        <dsp:cNvPr id="0" name=""/>
        <dsp:cNvSpPr/>
      </dsp:nvSpPr>
      <dsp:spPr>
        <a:xfrm>
          <a:off x="2592433" y="628729"/>
          <a:ext cx="0" cy="3849141"/>
        </a:xfrm>
        <a:prstGeom prst="lin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6A5D831-22CD-4193-9AC6-A5B122A5EDB6}">
      <dsp:nvSpPr>
        <dsp:cNvPr id="0" name=""/>
        <dsp:cNvSpPr/>
      </dsp:nvSpPr>
      <dsp:spPr>
        <a:xfrm>
          <a:off x="2699354" y="757034"/>
          <a:ext cx="2024434" cy="1732113"/>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73000" r="-73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48FA182-AFF8-48B8-9AB5-F025559584F0}">
      <dsp:nvSpPr>
        <dsp:cNvPr id="0" name=""/>
        <dsp:cNvSpPr/>
      </dsp:nvSpPr>
      <dsp:spPr>
        <a:xfrm>
          <a:off x="2699354" y="2489148"/>
          <a:ext cx="2024434" cy="19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171450" lvl="1" indent="-171450" algn="l" defTabSz="711200">
            <a:lnSpc>
              <a:spcPct val="90000"/>
            </a:lnSpc>
            <a:spcBef>
              <a:spcPct val="0"/>
            </a:spcBef>
            <a:spcAft>
              <a:spcPct val="15000"/>
            </a:spcAft>
            <a:buChar char="•"/>
          </a:pPr>
          <a:r>
            <a:rPr lang="en-IN" sz="1600" kern="1200" dirty="0">
              <a:latin typeface="+mn-lt"/>
            </a:rPr>
            <a:t>To select region with better business prospects</a:t>
          </a:r>
        </a:p>
        <a:p>
          <a:pPr marL="171450" lvl="1" indent="-171450" algn="l" defTabSz="711200">
            <a:lnSpc>
              <a:spcPct val="90000"/>
            </a:lnSpc>
            <a:spcBef>
              <a:spcPct val="0"/>
            </a:spcBef>
            <a:spcAft>
              <a:spcPct val="15000"/>
            </a:spcAft>
            <a:buChar char="•"/>
          </a:pPr>
          <a:r>
            <a:rPr lang="en-IN" sz="1600" kern="1200" dirty="0">
              <a:latin typeface="+mn-lt"/>
            </a:rPr>
            <a:t>Features like Population and income trends</a:t>
          </a:r>
        </a:p>
      </dsp:txBody>
      <dsp:txXfrm>
        <a:off x="2699354" y="2489148"/>
        <a:ext cx="2024434" cy="1988723"/>
      </dsp:txXfrm>
    </dsp:sp>
    <dsp:sp modelId="{AC92E7EC-7D0B-4203-8477-1E69D5BF4A4C}">
      <dsp:nvSpPr>
        <dsp:cNvPr id="0" name=""/>
        <dsp:cNvSpPr/>
      </dsp:nvSpPr>
      <dsp:spPr>
        <a:xfrm>
          <a:off x="2592433" y="201047"/>
          <a:ext cx="2138412" cy="42768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mn-lt"/>
            </a:rPr>
            <a:t>Demographic, Census Data</a:t>
          </a:r>
        </a:p>
      </dsp:txBody>
      <dsp:txXfrm>
        <a:off x="2592433" y="201047"/>
        <a:ext cx="2138412" cy="427682"/>
      </dsp:txXfrm>
    </dsp:sp>
    <dsp:sp modelId="{DB2EEFFB-610F-48E1-A84D-6F42FE3A7C04}">
      <dsp:nvSpPr>
        <dsp:cNvPr id="0" name=""/>
        <dsp:cNvSpPr/>
      </dsp:nvSpPr>
      <dsp:spPr>
        <a:xfrm>
          <a:off x="5183984" y="628729"/>
          <a:ext cx="0" cy="3849141"/>
        </a:xfrm>
        <a:prstGeom prst="lin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BF891C8-2E9F-4191-8183-F2952F69DE12}">
      <dsp:nvSpPr>
        <dsp:cNvPr id="0" name=""/>
        <dsp:cNvSpPr/>
      </dsp:nvSpPr>
      <dsp:spPr>
        <a:xfrm>
          <a:off x="5290905" y="757034"/>
          <a:ext cx="2024434" cy="1732113"/>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4000" r="-24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55252A-C14F-45C3-A6FD-3D94D5692AD7}">
      <dsp:nvSpPr>
        <dsp:cNvPr id="0" name=""/>
        <dsp:cNvSpPr/>
      </dsp:nvSpPr>
      <dsp:spPr>
        <a:xfrm>
          <a:off x="5290905" y="2489148"/>
          <a:ext cx="2024434" cy="19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171450" lvl="1" indent="-171450" algn="l" defTabSz="711200">
            <a:lnSpc>
              <a:spcPct val="90000"/>
            </a:lnSpc>
            <a:spcBef>
              <a:spcPct val="0"/>
            </a:spcBef>
            <a:spcAft>
              <a:spcPct val="15000"/>
            </a:spcAft>
            <a:buChar char="•"/>
          </a:pPr>
          <a:r>
            <a:rPr lang="en-IN" sz="1600" kern="1200" dirty="0">
              <a:latin typeface="+mn-lt"/>
            </a:rPr>
            <a:t>To get the Borough level data</a:t>
          </a:r>
        </a:p>
        <a:p>
          <a:pPr marL="171450" lvl="1" indent="-171450" algn="l" defTabSz="711200">
            <a:lnSpc>
              <a:spcPct val="90000"/>
            </a:lnSpc>
            <a:spcBef>
              <a:spcPct val="0"/>
            </a:spcBef>
            <a:spcAft>
              <a:spcPct val="15000"/>
            </a:spcAft>
            <a:buChar char="•"/>
          </a:pPr>
          <a:r>
            <a:rPr lang="en-IN" sz="1600" kern="1200" dirty="0">
              <a:latin typeface="+mn-lt"/>
            </a:rPr>
            <a:t>Features like Borough, neighbourhoods</a:t>
          </a:r>
        </a:p>
      </dsp:txBody>
      <dsp:txXfrm>
        <a:off x="5290905" y="2489148"/>
        <a:ext cx="2024434" cy="1988723"/>
      </dsp:txXfrm>
    </dsp:sp>
    <dsp:sp modelId="{69507541-1840-4B2F-9C7A-F878D1FCBB9C}">
      <dsp:nvSpPr>
        <dsp:cNvPr id="0" name=""/>
        <dsp:cNvSpPr/>
      </dsp:nvSpPr>
      <dsp:spPr>
        <a:xfrm>
          <a:off x="5183984" y="201047"/>
          <a:ext cx="2138412" cy="42768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mn-lt"/>
            </a:rPr>
            <a:t>Postal Code Data</a:t>
          </a:r>
        </a:p>
      </dsp:txBody>
      <dsp:txXfrm>
        <a:off x="5183984" y="201047"/>
        <a:ext cx="2138412" cy="427682"/>
      </dsp:txXfrm>
    </dsp:sp>
    <dsp:sp modelId="{BEA61CBE-5540-4812-9C11-4DD27A9F0EA7}">
      <dsp:nvSpPr>
        <dsp:cNvPr id="0" name=""/>
        <dsp:cNvSpPr/>
      </dsp:nvSpPr>
      <dsp:spPr>
        <a:xfrm>
          <a:off x="7775535" y="628729"/>
          <a:ext cx="0" cy="3849141"/>
        </a:xfrm>
        <a:prstGeom prst="line">
          <a:avLst/>
        </a:prstGeom>
        <a:solidFill>
          <a:schemeClr val="lt1">
            <a:alpha val="90000"/>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8ED9058-73A2-466A-80DE-82CA94A5F6C4}">
      <dsp:nvSpPr>
        <dsp:cNvPr id="0" name=""/>
        <dsp:cNvSpPr/>
      </dsp:nvSpPr>
      <dsp:spPr>
        <a:xfrm>
          <a:off x="7882456" y="757034"/>
          <a:ext cx="2024434" cy="1732113"/>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17000" r="-17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ACB8AF-16D0-41C5-85AD-32DC08FA92A2}">
      <dsp:nvSpPr>
        <dsp:cNvPr id="0" name=""/>
        <dsp:cNvSpPr/>
      </dsp:nvSpPr>
      <dsp:spPr>
        <a:xfrm>
          <a:off x="7882456" y="2489148"/>
          <a:ext cx="2024434" cy="1988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171450" lvl="1" indent="-171450" algn="l" defTabSz="711200">
            <a:lnSpc>
              <a:spcPct val="90000"/>
            </a:lnSpc>
            <a:spcBef>
              <a:spcPct val="0"/>
            </a:spcBef>
            <a:spcAft>
              <a:spcPct val="15000"/>
            </a:spcAft>
            <a:buChar char="•"/>
          </a:pPr>
          <a:r>
            <a:rPr lang="en-IN" sz="1600" kern="1200" dirty="0">
              <a:latin typeface="+mn-lt"/>
            </a:rPr>
            <a:t>To analyse the Boroughs basis the neighbouring venues</a:t>
          </a:r>
        </a:p>
        <a:p>
          <a:pPr marL="171450" lvl="1" indent="-171450" algn="l" defTabSz="711200">
            <a:lnSpc>
              <a:spcPct val="90000"/>
            </a:lnSpc>
            <a:spcBef>
              <a:spcPct val="0"/>
            </a:spcBef>
            <a:spcAft>
              <a:spcPct val="15000"/>
            </a:spcAft>
            <a:buChar char="•"/>
          </a:pPr>
          <a:r>
            <a:rPr lang="en-IN" sz="1600" kern="1200" dirty="0">
              <a:latin typeface="+mn-lt"/>
            </a:rPr>
            <a:t>Features like Venues, Venue Categories</a:t>
          </a:r>
        </a:p>
      </dsp:txBody>
      <dsp:txXfrm>
        <a:off x="7882456" y="2489148"/>
        <a:ext cx="2024434" cy="1988723"/>
      </dsp:txXfrm>
    </dsp:sp>
    <dsp:sp modelId="{47889652-B00A-4156-82E3-917F36401831}">
      <dsp:nvSpPr>
        <dsp:cNvPr id="0" name=""/>
        <dsp:cNvSpPr/>
      </dsp:nvSpPr>
      <dsp:spPr>
        <a:xfrm>
          <a:off x="7775535" y="201047"/>
          <a:ext cx="2138412" cy="427682"/>
        </a:xfrm>
        <a:prstGeom prst="rect">
          <a:avLst/>
        </a:prstGeom>
        <a:solidFill>
          <a:schemeClr val="accent1">
            <a:hueOff val="0"/>
            <a:satOff val="0"/>
            <a:lumOff val="0"/>
            <a:alphaOff val="0"/>
          </a:schemeClr>
        </a:solidFill>
        <a:ln w="22225"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622300">
            <a:lnSpc>
              <a:spcPct val="90000"/>
            </a:lnSpc>
            <a:spcBef>
              <a:spcPct val="0"/>
            </a:spcBef>
            <a:spcAft>
              <a:spcPct val="35000"/>
            </a:spcAft>
            <a:buNone/>
          </a:pPr>
          <a:r>
            <a:rPr lang="en-IN" sz="1400" b="1" kern="1200" dirty="0">
              <a:latin typeface="+mn-lt"/>
            </a:rPr>
            <a:t>Foursquare API Data</a:t>
          </a:r>
        </a:p>
      </dsp:txBody>
      <dsp:txXfrm>
        <a:off x="7775535" y="201047"/>
        <a:ext cx="2138412" cy="4276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92B577-17EE-44B4-89CE-779BA2392FE6}">
      <dsp:nvSpPr>
        <dsp:cNvPr id="0" name=""/>
        <dsp:cNvSpPr/>
      </dsp:nvSpPr>
      <dsp:spPr>
        <a:xfrm>
          <a:off x="266386" y="238542"/>
          <a:ext cx="7663731" cy="627815"/>
        </a:xfrm>
        <a:prstGeom prst="roundRect">
          <a:avLst>
            <a:gd name="adj" fmla="val 10000"/>
          </a:avLst>
        </a:prstGeom>
        <a:solidFill>
          <a:schemeClr val="bg1"/>
        </a:solidFill>
        <a:ln w="38100" cap="rnd" cmpd="sng" algn="ctr">
          <a:noFill/>
          <a:prstDash val="solid"/>
        </a:ln>
        <a:effectLst>
          <a:outerShdw blurRad="44450" dist="27940" dir="5400000" algn="ctr" rotWithShape="0">
            <a:srgbClr val="000000">
              <a:alpha val="32000"/>
            </a:srgbClr>
          </a:outerShdw>
          <a:softEdge rad="635000"/>
        </a:effectLst>
        <a:scene3d>
          <a:camera prst="orthographicFront"/>
          <a:lightRig rig="flat" dir="t"/>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kern="1200" dirty="0"/>
            <a:t>DBSCAN clustering on location and temperature data from weather dataset to identify colder regions in Canada</a:t>
          </a:r>
        </a:p>
      </dsp:txBody>
      <dsp:txXfrm>
        <a:off x="284774" y="256930"/>
        <a:ext cx="6451825" cy="591039"/>
      </dsp:txXfrm>
    </dsp:sp>
    <dsp:sp modelId="{AD4F8AFD-CD22-4C8F-9E93-F7EB56230318}">
      <dsp:nvSpPr>
        <dsp:cNvPr id="0" name=""/>
        <dsp:cNvSpPr/>
      </dsp:nvSpPr>
      <dsp:spPr>
        <a:xfrm>
          <a:off x="878463" y="1278152"/>
          <a:ext cx="7663731" cy="627815"/>
        </a:xfrm>
        <a:prstGeom prst="roundRect">
          <a:avLst>
            <a:gd name="adj" fmla="val 10000"/>
          </a:avLst>
        </a:prstGeom>
        <a:solidFill>
          <a:schemeClr val="bg1"/>
        </a:solidFill>
        <a:ln w="38100" cap="rnd" cmpd="sng" algn="ctr">
          <a:noFill/>
          <a:prstDash val="solid"/>
        </a:ln>
        <a:effectLst>
          <a:outerShdw blurRad="44450" dist="27940" dir="5400000" algn="ctr" rotWithShape="0">
            <a:srgbClr val="000000">
              <a:alpha val="32000"/>
            </a:srgbClr>
          </a:outerShdw>
          <a:softEdge rad="635000"/>
        </a:effectLst>
        <a:scene3d>
          <a:camera prst="orthographicFront"/>
          <a:lightRig rig="flat" dir="t"/>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kern="1200" dirty="0"/>
            <a:t>Data Analysis on the demographic, census dataset to select the region with better business prospects</a:t>
          </a:r>
        </a:p>
      </dsp:txBody>
      <dsp:txXfrm>
        <a:off x="896851" y="1296540"/>
        <a:ext cx="6383161" cy="591039"/>
      </dsp:txXfrm>
    </dsp:sp>
    <dsp:sp modelId="{6391DF27-64DF-4E78-AECA-44D2C2337490}">
      <dsp:nvSpPr>
        <dsp:cNvPr id="0" name=""/>
        <dsp:cNvSpPr/>
      </dsp:nvSpPr>
      <dsp:spPr>
        <a:xfrm>
          <a:off x="1490539" y="2387360"/>
          <a:ext cx="7663731" cy="627815"/>
        </a:xfrm>
        <a:prstGeom prst="roundRect">
          <a:avLst>
            <a:gd name="adj" fmla="val 10000"/>
          </a:avLst>
        </a:prstGeom>
        <a:solidFill>
          <a:schemeClr val="bg1"/>
        </a:solidFill>
        <a:ln w="38100" cap="rnd" cmpd="sng" algn="ctr">
          <a:noFill/>
          <a:prstDash val="solid"/>
        </a:ln>
        <a:effectLst>
          <a:outerShdw blurRad="44450" dist="27940" dir="5400000" algn="ctr" rotWithShape="0">
            <a:srgbClr val="000000">
              <a:alpha val="32000"/>
            </a:srgbClr>
          </a:outerShdw>
          <a:softEdge rad="635000"/>
        </a:effectLst>
        <a:scene3d>
          <a:camera prst="orthographicFront"/>
          <a:lightRig rig="flat" dir="t"/>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kern="1200" dirty="0"/>
            <a:t>Scraping the postal code(Borough level) data from Wikipedia and linking the location coordinates with the help of Geospatial dataset</a:t>
          </a:r>
        </a:p>
      </dsp:txBody>
      <dsp:txXfrm>
        <a:off x="1508927" y="2405748"/>
        <a:ext cx="6383161" cy="591039"/>
      </dsp:txXfrm>
    </dsp:sp>
    <dsp:sp modelId="{6608CD0E-54BF-47CD-8D07-E50A34A256D7}">
      <dsp:nvSpPr>
        <dsp:cNvPr id="0" name=""/>
        <dsp:cNvSpPr/>
      </dsp:nvSpPr>
      <dsp:spPr>
        <a:xfrm>
          <a:off x="2102616" y="3476260"/>
          <a:ext cx="7663731" cy="627815"/>
        </a:xfrm>
        <a:prstGeom prst="roundRect">
          <a:avLst>
            <a:gd name="adj" fmla="val 10000"/>
          </a:avLst>
        </a:prstGeom>
        <a:solidFill>
          <a:schemeClr val="bg1"/>
        </a:solidFill>
        <a:ln w="38100" cap="rnd" cmpd="sng" algn="ctr">
          <a:noFill/>
          <a:prstDash val="solid"/>
        </a:ln>
        <a:effectLst>
          <a:outerShdw blurRad="44450" dist="27940" dir="5400000" algn="ctr" rotWithShape="0">
            <a:srgbClr val="000000">
              <a:alpha val="32000"/>
            </a:srgbClr>
          </a:outerShdw>
          <a:softEdge rad="635000"/>
        </a:effectLst>
        <a:scene3d>
          <a:camera prst="orthographicFront"/>
          <a:lightRig rig="flat" dir="t"/>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kern="1200" dirty="0"/>
            <a:t>Utilising Foursquare API data to get the neighbourhood level venue categories</a:t>
          </a:r>
        </a:p>
      </dsp:txBody>
      <dsp:txXfrm>
        <a:off x="2121004" y="3494648"/>
        <a:ext cx="6383161" cy="591039"/>
      </dsp:txXfrm>
    </dsp:sp>
    <dsp:sp modelId="{34DE31F7-27C9-48B4-BD3F-8E9AB4F820B5}">
      <dsp:nvSpPr>
        <dsp:cNvPr id="0" name=""/>
        <dsp:cNvSpPr/>
      </dsp:nvSpPr>
      <dsp:spPr>
        <a:xfrm>
          <a:off x="2734692" y="4526455"/>
          <a:ext cx="7663731" cy="627815"/>
        </a:xfrm>
        <a:prstGeom prst="roundRect">
          <a:avLst>
            <a:gd name="adj" fmla="val 10000"/>
          </a:avLst>
        </a:prstGeom>
        <a:solidFill>
          <a:schemeClr val="bg1"/>
        </a:solidFill>
        <a:ln w="38100" cap="rnd" cmpd="sng" algn="ctr">
          <a:noFill/>
          <a:prstDash val="solid"/>
        </a:ln>
        <a:effectLst>
          <a:outerShdw blurRad="44450" dist="27940" dir="5400000" algn="ctr" rotWithShape="0">
            <a:srgbClr val="000000">
              <a:alpha val="32000"/>
            </a:srgbClr>
          </a:outerShdw>
          <a:softEdge rad="635000"/>
        </a:effectLst>
        <a:scene3d>
          <a:camera prst="orthographicFront"/>
          <a:lightRig rig="flat" dir="t"/>
        </a:scene3d>
        <a:sp3d/>
      </dsp:spPr>
      <dsp:style>
        <a:lnRef idx="1">
          <a:schemeClr val="accent4"/>
        </a:lnRef>
        <a:fillRef idx="2">
          <a:schemeClr val="accent4"/>
        </a:fillRef>
        <a:effectRef idx="1">
          <a:schemeClr val="accent4"/>
        </a:effectRef>
        <a:fontRef idx="minor">
          <a:schemeClr val="dk1"/>
        </a:fontRef>
      </dsp:style>
      <dsp:txBody>
        <a:bodyPr spcFirstLastPara="0" vert="horz" wrap="square" lIns="53340" tIns="53340" rIns="53340" bIns="53340" numCol="1" spcCol="1270" anchor="ctr" anchorCtr="0">
          <a:noAutofit/>
        </a:bodyPr>
        <a:lstStyle/>
        <a:p>
          <a:pPr marL="0" lvl="0" indent="0" algn="l" defTabSz="622300">
            <a:lnSpc>
              <a:spcPct val="90000"/>
            </a:lnSpc>
            <a:spcBef>
              <a:spcPct val="0"/>
            </a:spcBef>
            <a:spcAft>
              <a:spcPct val="35000"/>
            </a:spcAft>
            <a:buNone/>
          </a:pPr>
          <a:r>
            <a:rPr lang="en-IN" sz="1400" b="0" kern="1200" dirty="0"/>
            <a:t>Analysing each area basis the type of neighbourhood</a:t>
          </a:r>
        </a:p>
      </dsp:txBody>
      <dsp:txXfrm>
        <a:off x="2753080" y="4544843"/>
        <a:ext cx="6383161" cy="591039"/>
      </dsp:txXfrm>
    </dsp:sp>
    <dsp:sp modelId="{737F7C61-72EE-45C9-BF6E-AE1389E49468}">
      <dsp:nvSpPr>
        <dsp:cNvPr id="0" name=""/>
        <dsp:cNvSpPr/>
      </dsp:nvSpPr>
      <dsp:spPr>
        <a:xfrm>
          <a:off x="7008109" y="765317"/>
          <a:ext cx="446064" cy="563394"/>
        </a:xfrm>
        <a:prstGeom prst="downArrow">
          <a:avLst>
            <a:gd name="adj1" fmla="val 55000"/>
            <a:gd name="adj2" fmla="val 45000"/>
          </a:avLst>
        </a:prstGeom>
        <a:noFill/>
        <a:ln w="12700" cap="rnd" cmpd="sng" algn="ctr">
          <a:no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b="0" kern="1200"/>
        </a:p>
      </dsp:txBody>
      <dsp:txXfrm>
        <a:off x="7108473" y="765317"/>
        <a:ext cx="245336" cy="452993"/>
      </dsp:txXfrm>
    </dsp:sp>
    <dsp:sp modelId="{3AEEE6B2-0C5A-4779-BF99-441742E14C32}">
      <dsp:nvSpPr>
        <dsp:cNvPr id="0" name=""/>
        <dsp:cNvSpPr/>
      </dsp:nvSpPr>
      <dsp:spPr>
        <a:xfrm>
          <a:off x="7490934" y="1825671"/>
          <a:ext cx="446064" cy="629295"/>
        </a:xfrm>
        <a:prstGeom prst="downArrow">
          <a:avLst>
            <a:gd name="adj1" fmla="val 55000"/>
            <a:gd name="adj2" fmla="val 45000"/>
          </a:avLst>
        </a:prstGeom>
        <a:noFill/>
        <a:ln w="12700" cap="rnd" cmpd="sng" algn="ctr">
          <a:no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IN" sz="3300" b="0" kern="1200"/>
        </a:p>
      </dsp:txBody>
      <dsp:txXfrm>
        <a:off x="7591298" y="1825671"/>
        <a:ext cx="245336" cy="518894"/>
      </dsp:txXfrm>
    </dsp:sp>
    <dsp:sp modelId="{3E9DAB4F-4677-43B7-A228-4BFF1C69506C}">
      <dsp:nvSpPr>
        <dsp:cNvPr id="0" name=""/>
        <dsp:cNvSpPr/>
      </dsp:nvSpPr>
      <dsp:spPr>
        <a:xfrm>
          <a:off x="8122883" y="2972495"/>
          <a:ext cx="446064" cy="563394"/>
        </a:xfrm>
        <a:prstGeom prst="downArrow">
          <a:avLst>
            <a:gd name="adj1" fmla="val 55000"/>
            <a:gd name="adj2" fmla="val 45000"/>
          </a:avLst>
        </a:prstGeom>
        <a:noFill/>
        <a:ln w="12700" cap="rnd" cmpd="sng" algn="ctr">
          <a:no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b="0" kern="1200"/>
        </a:p>
      </dsp:txBody>
      <dsp:txXfrm>
        <a:off x="8223247" y="2972495"/>
        <a:ext cx="245336" cy="452993"/>
      </dsp:txXfrm>
    </dsp:sp>
    <dsp:sp modelId="{AD2852C0-C121-44EE-8B2C-0E5B7D6B662C}">
      <dsp:nvSpPr>
        <dsp:cNvPr id="0" name=""/>
        <dsp:cNvSpPr/>
      </dsp:nvSpPr>
      <dsp:spPr>
        <a:xfrm>
          <a:off x="8784658" y="4027358"/>
          <a:ext cx="446064" cy="563394"/>
        </a:xfrm>
        <a:prstGeom prst="downArrow">
          <a:avLst>
            <a:gd name="adj1" fmla="val 55000"/>
            <a:gd name="adj2" fmla="val 45000"/>
          </a:avLst>
        </a:prstGeom>
        <a:noFill/>
        <a:ln w="12700" cap="rnd" cmpd="sng" algn="ctr">
          <a:noFill/>
          <a:prstDash val="solid"/>
        </a:ln>
        <a:effectLst>
          <a:outerShdw blurRad="38100" dist="25400" dir="5400000" rotWithShape="0">
            <a:srgbClr val="000000">
              <a:alpha val="55000"/>
            </a:srgbClr>
          </a:outerShdw>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IN" sz="2900" b="0" kern="1200"/>
        </a:p>
      </dsp:txBody>
      <dsp:txXfrm>
        <a:off x="8885022" y="4027358"/>
        <a:ext cx="245336" cy="452993"/>
      </dsp:txXfrm>
    </dsp:sp>
  </dsp:spTree>
</dsp:drawing>
</file>

<file path=ppt/diagrams/layout1.xml><?xml version="1.0" encoding="utf-8"?>
<dgm:layoutDef xmlns:dgm="http://schemas.openxmlformats.org/drawingml/2006/diagram" xmlns:a="http://schemas.openxmlformats.org/drawingml/2006/main" uniqueId="urn:microsoft.com/office/officeart/2008/layout/TitlePictureLineup">
  <dgm:title val=""/>
  <dgm:desc val=""/>
  <dgm:catLst>
    <dgm:cat type="picture" pri="18000"/>
    <dgm:cat type="pictureconvert" pri="18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dir/>
    </dgm:varLst>
    <dgm:choose name="Name1">
      <dgm:if name="Name2" func="var" arg="dir" op="equ" val="norm">
        <dgm:alg type="lin">
          <dgm:param type="linDir" val="fromL"/>
          <dgm:param type="fallback" val="1D"/>
          <dgm:param type="horzAlign" val="ctr"/>
          <dgm:param type="vertAlign" val="mid"/>
          <dgm:param type="nodeVertAlign" val="t"/>
        </dgm:alg>
      </dgm:if>
      <dgm:else name="Name3">
        <dgm:alg type="lin">
          <dgm:param type="linDir" val="fromR"/>
          <dgm:param type="fallback" val="1D"/>
          <dgm:param type="horzAlign" val="ctr"/>
          <dgm:param type="vertAlign" val="mid"/>
          <dgm:param type="nodeVertAlign" val="t"/>
        </dgm:alg>
      </dgm:else>
    </dgm:choose>
    <dgm:shape xmlns:r="http://schemas.openxmlformats.org/officeDocument/2006/relationships" r:blip="">
      <dgm:adjLst/>
    </dgm:shape>
    <dgm:constrLst>
      <dgm:constr type="h" for="des" forName="Child" op="equ"/>
      <dgm:constr type="w" for="des" forName="Child" op="equ"/>
      <dgm:constr type="h" for="des" forName="Accent" op="equ"/>
      <dgm:constr type="w" for="des" forName="Accent" op="equ"/>
      <dgm:constr type="primFontSz" for="des" forName="Parent" op="equ"/>
      <dgm:constr type="primFontSz" for="des" forName="Child" op="equ"/>
      <dgm:constr type="w" for="ch" forName="composite" refType="w"/>
      <dgm:constr type="h" for="ch" forName="composite" refType="h"/>
      <dgm:constr type="sp" refType="w" refFor="ch" refForName="composite" op="equ" fact="0.1"/>
      <dgm:constr type="w" for="ch" forName="sibTrans" refType="w" refFor="ch" refForName="composite" op="equ" fact="0.05"/>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
              <dgm:constr type="w" for="ch" forName="Parent" refType="w"/>
              <dgm:constr type="h" for="ch" forName="Parent" refType="h" fact="0.1"/>
              <dgm:constr type="l" for="ch" forName="Accent" refType="w" fact="0"/>
              <dgm:constr type="b" for="ch" forName="Accent" refType="h"/>
              <dgm:constr type="w" for="ch" forName="Accent" refType="w" fact="0"/>
              <dgm:constr type="h" for="ch" forName="Accent" refType="h" fact="0.9"/>
              <dgm:constr type="l" for="ch" forName="Image" refType="w" fact="0.05"/>
              <dgm:constr type="t" for="ch" forName="Image" refType="h" fact="0.13"/>
              <dgm:constr type="w" for="ch" forName="Image" refType="w" fact="0.9467"/>
              <dgm:constr type="h" for="ch" forName="Image" refType="h" fact="0.405"/>
              <dgm:constr type="l" for="ch" forName="Child" refType="w" fact="0.05"/>
              <dgm:constr type="t" for="ch" forName="Child" refType="h" fact="0.535"/>
              <dgm:constr type="w" for="ch" forName="Child" refType="w" fact="0.9467"/>
              <dgm:constr type="h" for="ch" forName="Child" refType="h" fact="0.465"/>
            </dgm:constrLst>
          </dgm:if>
          <dgm:else name="Name6">
            <dgm:constrLst>
              <dgm:constr type="l" for="ch" forName="Parent" refType="w" fact="0"/>
              <dgm:constr type="t" for="ch" forName="Parent" refType="h" fact="0"/>
              <dgm:constr type="w" for="ch" forName="Parent" refType="w"/>
              <dgm:constr type="h" for="ch" forName="Parent" refType="h" fact="0.1"/>
              <dgm:constr type="l" for="ch" forName="Accent" refType="w"/>
              <dgm:constr type="b" for="ch" forName="Accent" refType="h"/>
              <dgm:constr type="h" for="ch" forName="Accent" refType="h" fact="0.9"/>
              <dgm:constr type="l" for="ch" forName="Image" refType="w" fact="0"/>
              <dgm:constr type="t" for="ch" forName="Image" refType="h" fact="0.13"/>
              <dgm:constr type="w" for="ch" forName="Image" refType="w" fact="0.9467"/>
              <dgm:constr type="h" for="ch" forName="Image" refType="h" fact="0.405"/>
              <dgm:constr type="l" for="ch" forName="Child" refType="w" fact="0"/>
              <dgm:constr type="t" for="ch" forName="Child" refType="h" fact="0.535"/>
              <dgm:constr type="w" for="ch" forName="Child" refType="w" fact="0.9467"/>
              <dgm:constr type="h" for="ch" forName="Child" refType="h" fact="0.465"/>
            </dgm:constrLst>
          </dgm:else>
        </dgm:choose>
        <dgm:forEach name="Name7" axis="self" ptType="node">
          <dgm:layoutNode name="Accent" styleLbl="alignAcc1">
            <dgm:alg type="sp"/>
            <dgm:shape xmlns:r="http://schemas.openxmlformats.org/officeDocument/2006/relationships" type="line" r:blip="">
              <dgm:adjLst/>
            </dgm:shape>
            <dgm:presOf/>
          </dgm:layoutNode>
          <dgm:layoutNode name="Image">
            <dgm:alg type="sp"/>
            <dgm:shape xmlns:r="http://schemas.openxmlformats.org/officeDocument/2006/relationships" type="rect" r:blip="" blipPhldr="1">
              <dgm:adjLst/>
            </dgm:shape>
            <dgm:presOf/>
          </dgm:layoutNode>
          <dgm:layoutNode name="Child" styleLbl="revTx">
            <dgm:varLst>
              <dgm:bulletEnabled val="1"/>
            </dgm:varLst>
            <dgm:choose name="Name8">
              <dgm:if name="Name9" axis="ch" ptType="node" func="cnt" op="gt" val="1">
                <dgm:choose name="Name10">
                  <dgm:if name="Name11" func="var" arg="dir" op="equ" val="norm">
                    <dgm:alg type="tx">
                      <dgm:param type="shpTxLTRAlignCh" val="l"/>
                      <dgm:param type="shpTxRTLAlignCh" val="r"/>
                      <dgm:param type="txAnchorVert" val="t"/>
                      <dgm:param type="stBulletLvl" val="1"/>
                    </dgm:alg>
                  </dgm:if>
                  <dgm:else name="Name12">
                    <dgm:alg type="tx">
                      <dgm:param type="shpTxLTRAlignCh" val="l"/>
                      <dgm:param type="shpTxRTLAlignCh" val="r"/>
                      <dgm:param type="txAnchorVert" val="t"/>
                      <dgm:param type="stBulletLvl" val="1"/>
                    </dgm:alg>
                  </dgm:else>
                </dgm:choose>
              </dgm:if>
              <dgm:else name="Name13">
                <dgm:choose name="Name14">
                  <dgm:if name="Name15" func="var" arg="dir" op="equ" val="norm">
                    <dgm:alg type="tx">
                      <dgm:param type="shpTxLTRAlignCh" val="l"/>
                      <dgm:param type="shpTxRTLAlignCh" val="r"/>
                      <dgm:param type="txAnchorVert" val="t"/>
                      <dgm:param type="stBulletLvl" val="2"/>
                    </dgm:alg>
                  </dgm:if>
                  <dgm:else name="Name16">
                    <dgm:alg type="tx">
                      <dgm:param type="shpTxLTRAlignCh" val="l"/>
                      <dgm:param type="shpTxRTLAlignCh" val="r"/>
                      <dgm:param type="txAnchorVert" val="t"/>
                      <dgm:param type="stBulletLvl" val="2"/>
                    </dgm:alg>
                  </dgm:else>
                </dgm:choose>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alignNode1">
            <dgm:varLst>
              <dgm:bulletEnabled val="1"/>
            </dgm:varLst>
            <dgm:alg type="tx">
              <dgm:param type="shpTxLTRAlignCh" val="ctr"/>
              <dgm:param type="txAnchorVertCh" val="mid"/>
            </dgm:alg>
            <dgm:shape xmlns:r="http://schemas.openxmlformats.org/officeDocument/2006/relationships" type="rect" r:blip="">
              <dgm:adjLst/>
            </dgm:shape>
            <dgm:presOf axis="self"/>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6/4/2020</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47084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CED4963-E985-44C4-B8C4-FDD613B7C2F8}" type="datetime1">
              <a:rPr lang="en-US" smtClean="0"/>
              <a:t>6/4/2020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436365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058151" y="599725"/>
            <a:ext cx="3687316" cy="5816950"/>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204200" y="863600"/>
            <a:ext cx="3124200" cy="4807326"/>
          </a:xfrm>
        </p:spPr>
        <p:txBody>
          <a:bodyPr vert="eaVert" anchor="ctr"/>
          <a:lstStyle>
            <a:lvl1pPr>
              <a:defRPr>
                <a:solidFill>
                  <a:srgbClr val="FFFFFF"/>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774923" y="863600"/>
            <a:ext cx="7161625" cy="4807326"/>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F6423B97-A5D4-47B9-8861-73B3707A04CF}"/>
              </a:ext>
            </a:extLst>
          </p:cNvPr>
          <p:cNvSpPr/>
          <p:nvPr/>
        </p:nvSpPr>
        <p:spPr>
          <a:xfrm>
            <a:off x="446534" y="457200"/>
            <a:ext cx="3703320" cy="94997"/>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9" name="Rectangle 8">
            <a:extLst>
              <a:ext uri="{FF2B5EF4-FFF2-40B4-BE49-F238E27FC236}">
                <a16:creationId xmlns:a16="http://schemas.microsoft.com/office/drawing/2014/main" id="{1AEC0421-37B4-4481-A10D-69FDF5EC7909}"/>
              </a:ext>
            </a:extLst>
          </p:cNvPr>
          <p:cNvSpPr/>
          <p:nvPr/>
        </p:nvSpPr>
        <p:spPr>
          <a:xfrm>
            <a:off x="8042147" y="453643"/>
            <a:ext cx="3703320" cy="98554"/>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a:extLst>
              <a:ext uri="{FF2B5EF4-FFF2-40B4-BE49-F238E27FC236}">
                <a16:creationId xmlns:a16="http://schemas.microsoft.com/office/drawing/2014/main" id="{5F7265B5-9F97-4F1E-99E9-74F7B7E62337}"/>
              </a:ext>
            </a:extLst>
          </p:cNvPr>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Date Placeholder 10">
            <a:extLst>
              <a:ext uri="{FF2B5EF4-FFF2-40B4-BE49-F238E27FC236}">
                <a16:creationId xmlns:a16="http://schemas.microsoft.com/office/drawing/2014/main" id="{5C74A470-3BD3-4F33-80E5-67E6E87FCBE7}"/>
              </a:ext>
            </a:extLst>
          </p:cNvPr>
          <p:cNvSpPr>
            <a:spLocks noGrp="1"/>
          </p:cNvSpPr>
          <p:nvPr>
            <p:ph type="dt" sz="half" idx="10"/>
          </p:nvPr>
        </p:nvSpPr>
        <p:spPr/>
        <p:txBody>
          <a:bodyPr/>
          <a:lstStyle/>
          <a:p>
            <a:fld id="{ED291B17-9318-49DB-B28B-6E5994AE9581}" type="datetime1">
              <a:rPr lang="en-US" smtClean="0"/>
              <a:t>6/4/2020</a:t>
            </a:fld>
            <a:endParaRPr lang="en-US" dirty="0"/>
          </a:p>
        </p:txBody>
      </p:sp>
      <p:sp>
        <p:nvSpPr>
          <p:cNvPr id="12" name="Footer Placeholder 11">
            <a:extLst>
              <a:ext uri="{FF2B5EF4-FFF2-40B4-BE49-F238E27FC236}">
                <a16:creationId xmlns:a16="http://schemas.microsoft.com/office/drawing/2014/main" id="{9A3A30BA-DB50-4D7D-BCDE-17D20FB354DF}"/>
              </a:ext>
            </a:extLst>
          </p:cNvPr>
          <p:cNvSpPr>
            <a:spLocks noGrp="1"/>
          </p:cNvSpPr>
          <p:nvPr>
            <p:ph type="ftr" sz="quarter" idx="11"/>
          </p:nvPr>
        </p:nvSpPr>
        <p:spPr/>
        <p:txBody>
          <a:bodyPr/>
          <a:lstStyle/>
          <a:p>
            <a:endParaRPr lang="en-US" dirty="0"/>
          </a:p>
        </p:txBody>
      </p:sp>
      <p:sp>
        <p:nvSpPr>
          <p:cNvPr id="13" name="Slide Number Placeholder 12">
            <a:extLst>
              <a:ext uri="{FF2B5EF4-FFF2-40B4-BE49-F238E27FC236}">
                <a16:creationId xmlns:a16="http://schemas.microsoft.com/office/drawing/2014/main" id="{76FF9E58-C0B2-436B-A21C-DB45A00D651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22897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6/4/2020</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87166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6/4/2020</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232044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6/4/2020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20493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6/4/2020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891330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6/4/2020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2631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6/4/2020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90000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6/4/2020</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9856068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6/4/2020</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8314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6/4/2020</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564312236"/>
      </p:ext>
    </p:extLst>
  </p:cSld>
  <p:clrMap bg1="lt1" tx1="dk1" bg2="lt2" tx2="dk2" accent1="accent1" accent2="accent2" accent3="accent3" accent4="accent4" accent5="accent5" accent6="accent6" hlink="hlink" folHlink="folHlink"/>
  <p:sldLayoutIdLst>
    <p:sldLayoutId id="2147483726" r:id="rId1"/>
    <p:sldLayoutId id="2147483727" r:id="rId2"/>
    <p:sldLayoutId id="2147483728" r:id="rId3"/>
    <p:sldLayoutId id="2147483729" r:id="rId4"/>
    <p:sldLayoutId id="2147483730" r:id="rId5"/>
    <p:sldLayoutId id="2147483724" r:id="rId6"/>
    <p:sldLayoutId id="2147483720" r:id="rId7"/>
    <p:sldLayoutId id="2147483721" r:id="rId8"/>
    <p:sldLayoutId id="2147483722" r:id="rId9"/>
    <p:sldLayoutId id="2147483723" r:id="rId10"/>
    <p:sldLayoutId id="2147483725" r:id="rId11"/>
  </p:sldLayoutIdLst>
  <p:hf sldNum="0" hdr="0" ftr="0" dt="0"/>
  <p:txStyles>
    <p:title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hyperlink" Target="https://svgsilh.com/image/294245.html" TargetMode="External"/><Relationship Id="rId3" Type="http://schemas.openxmlformats.org/officeDocument/2006/relationships/image" Target="../media/image10.png"/><Relationship Id="rId7" Type="http://schemas.openxmlformats.org/officeDocument/2006/relationships/image" Target="../media/image13.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hyperlink" Target="https://pixabay.com/vectors/check-mark-orange-tick-symbol-304167/" TargetMode="Externa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5E481AD-7740-461A-BFDA-E4C823774C3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31236" y="-20"/>
            <a:ext cx="13656366" cy="6858022"/>
          </a:xfrm>
          <a:prstGeom prst="rect">
            <a:avLst/>
          </a:prstGeom>
        </p:spPr>
      </p:pic>
      <p:sp>
        <p:nvSpPr>
          <p:cNvPr id="2" name="Title 1">
            <a:extLst>
              <a:ext uri="{FF2B5EF4-FFF2-40B4-BE49-F238E27FC236}">
                <a16:creationId xmlns:a16="http://schemas.microsoft.com/office/drawing/2014/main" id="{D15437C5-85D2-4519-B8F4-ACA83E0416DC}"/>
              </a:ext>
            </a:extLst>
          </p:cNvPr>
          <p:cNvSpPr>
            <a:spLocks noGrp="1"/>
          </p:cNvSpPr>
          <p:nvPr>
            <p:ph type="ctrTitle"/>
          </p:nvPr>
        </p:nvSpPr>
        <p:spPr>
          <a:xfrm>
            <a:off x="4469629" y="4109657"/>
            <a:ext cx="7486407" cy="2460107"/>
          </a:xfrm>
        </p:spPr>
        <p:txBody>
          <a:bodyPr anchor="t">
            <a:normAutofit/>
          </a:bodyPr>
          <a:lstStyle/>
          <a:p>
            <a:r>
              <a:rPr lang="en-IN" b="1" cap="none" dirty="0"/>
              <a:t>Location Analysis For Launch Of </a:t>
            </a:r>
            <a:r>
              <a:rPr lang="en-IN" b="1" i="1" cap="none" dirty="0"/>
              <a:t>"Winter-Coma"</a:t>
            </a:r>
            <a:r>
              <a:rPr lang="en-IN" b="1" cap="none" dirty="0"/>
              <a:t> In Canada</a:t>
            </a:r>
          </a:p>
        </p:txBody>
      </p:sp>
      <p:sp>
        <p:nvSpPr>
          <p:cNvPr id="3" name="Subtitle 2">
            <a:extLst>
              <a:ext uri="{FF2B5EF4-FFF2-40B4-BE49-F238E27FC236}">
                <a16:creationId xmlns:a16="http://schemas.microsoft.com/office/drawing/2014/main" id="{6B8EBA0B-8C7E-4A1C-9362-7CA24E15C679}"/>
              </a:ext>
            </a:extLst>
          </p:cNvPr>
          <p:cNvSpPr>
            <a:spLocks noGrp="1"/>
          </p:cNvSpPr>
          <p:nvPr>
            <p:ph type="subTitle" idx="1"/>
          </p:nvPr>
        </p:nvSpPr>
        <p:spPr>
          <a:xfrm>
            <a:off x="2882349" y="5844207"/>
            <a:ext cx="8666186" cy="502285"/>
          </a:xfrm>
        </p:spPr>
        <p:txBody>
          <a:bodyPr anchor="b">
            <a:normAutofit fontScale="25000" lnSpcReduction="20000"/>
          </a:bodyPr>
          <a:lstStyle/>
          <a:p>
            <a:pPr algn="r"/>
            <a:r>
              <a:rPr lang="en-IN" sz="7200" cap="none" dirty="0">
                <a:solidFill>
                  <a:schemeClr val="bg1"/>
                </a:solidFill>
              </a:rPr>
              <a:t>Applied  </a:t>
            </a:r>
            <a:r>
              <a:rPr lang="en-IN" sz="7200" cap="none" dirty="0" err="1">
                <a:solidFill>
                  <a:schemeClr val="bg1"/>
                </a:solidFill>
              </a:rPr>
              <a:t>Datascience</a:t>
            </a:r>
            <a:r>
              <a:rPr lang="en-IN" sz="7200" cap="none" dirty="0">
                <a:solidFill>
                  <a:schemeClr val="bg1"/>
                </a:solidFill>
              </a:rPr>
              <a:t> Capstone Project</a:t>
            </a:r>
          </a:p>
          <a:p>
            <a:pPr algn="r"/>
            <a:r>
              <a:rPr lang="en-IN" sz="7200" cap="none" dirty="0">
                <a:solidFill>
                  <a:schemeClr val="bg1"/>
                </a:solidFill>
              </a:rPr>
              <a:t>-- </a:t>
            </a:r>
            <a:r>
              <a:rPr lang="en-IN" sz="7200" i="1" cap="none" dirty="0">
                <a:solidFill>
                  <a:schemeClr val="bg1"/>
                </a:solidFill>
              </a:rPr>
              <a:t>Manika </a:t>
            </a:r>
            <a:r>
              <a:rPr lang="en-IN" sz="7200" i="1" cap="none" dirty="0" err="1">
                <a:solidFill>
                  <a:schemeClr val="bg1"/>
                </a:solidFill>
              </a:rPr>
              <a:t>Babbar</a:t>
            </a:r>
            <a:endParaRPr lang="en-IN" sz="7200" i="1" cap="none" dirty="0">
              <a:solidFill>
                <a:schemeClr val="bg1"/>
              </a:solidFill>
            </a:endParaRPr>
          </a:p>
          <a:p>
            <a:pPr algn="r"/>
            <a:endParaRPr lang="en-IN" sz="2400" cap="none" dirty="0">
              <a:solidFill>
                <a:schemeClr val="bg1"/>
              </a:solidFill>
            </a:endParaRPr>
          </a:p>
        </p:txBody>
      </p:sp>
    </p:spTree>
    <p:extLst>
      <p:ext uri="{BB962C8B-B14F-4D97-AF65-F5344CB8AC3E}">
        <p14:creationId xmlns:p14="http://schemas.microsoft.com/office/powerpoint/2010/main" val="718831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CE1B360-1A09-47F5-BCE3-05C1C42C5515}"/>
              </a:ext>
            </a:extLst>
          </p:cNvPr>
          <p:cNvSpPr txBox="1">
            <a:spLocks/>
          </p:cNvSpPr>
          <p:nvPr/>
        </p:nvSpPr>
        <p:spPr>
          <a:xfrm>
            <a:off x="581193" y="729658"/>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b="1" dirty="0"/>
          </a:p>
        </p:txBody>
      </p:sp>
      <p:sp>
        <p:nvSpPr>
          <p:cNvPr id="14" name="Title 1">
            <a:extLst>
              <a:ext uri="{FF2B5EF4-FFF2-40B4-BE49-F238E27FC236}">
                <a16:creationId xmlns:a16="http://schemas.microsoft.com/office/drawing/2014/main" id="{BFA41422-5D34-4D10-8C2D-4C7D1B222A33}"/>
              </a:ext>
            </a:extLst>
          </p:cNvPr>
          <p:cNvSpPr txBox="1">
            <a:spLocks/>
          </p:cNvSpPr>
          <p:nvPr/>
        </p:nvSpPr>
        <p:spPr>
          <a:xfrm>
            <a:off x="604386" y="514313"/>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b="1" cap="none" dirty="0">
                <a:solidFill>
                  <a:schemeClr val="accent3">
                    <a:lumMod val="75000"/>
                  </a:schemeClr>
                </a:solidFill>
              </a:rPr>
              <a:t>Neighbourhood Data Analysis</a:t>
            </a:r>
          </a:p>
        </p:txBody>
      </p:sp>
      <p:sp>
        <p:nvSpPr>
          <p:cNvPr id="2" name="Rectangle 1">
            <a:extLst>
              <a:ext uri="{FF2B5EF4-FFF2-40B4-BE49-F238E27FC236}">
                <a16:creationId xmlns:a16="http://schemas.microsoft.com/office/drawing/2014/main" id="{C96EAC51-D99F-4688-87CC-8D03ADC2683E}"/>
              </a:ext>
            </a:extLst>
          </p:cNvPr>
          <p:cNvSpPr/>
          <p:nvPr/>
        </p:nvSpPr>
        <p:spPr>
          <a:xfrm>
            <a:off x="364439" y="1189528"/>
            <a:ext cx="11206614" cy="369332"/>
          </a:xfrm>
          <a:prstGeom prst="rect">
            <a:avLst/>
          </a:prstGeom>
        </p:spPr>
        <p:txBody>
          <a:bodyPr wrap="square">
            <a:spAutoFit/>
          </a:bodyPr>
          <a:lstStyle/>
          <a:p>
            <a:r>
              <a:rPr lang="en-IN" dirty="0"/>
              <a:t>Using One hot coding methodology, we will analyse the venue categories in each neighbourhood. </a:t>
            </a:r>
          </a:p>
        </p:txBody>
      </p:sp>
      <p:sp>
        <p:nvSpPr>
          <p:cNvPr id="5" name="Rectangle 4">
            <a:extLst>
              <a:ext uri="{FF2B5EF4-FFF2-40B4-BE49-F238E27FC236}">
                <a16:creationId xmlns:a16="http://schemas.microsoft.com/office/drawing/2014/main" id="{893ED7F7-4893-461F-8169-F627DBD774A4}"/>
              </a:ext>
            </a:extLst>
          </p:cNvPr>
          <p:cNvSpPr/>
          <p:nvPr/>
        </p:nvSpPr>
        <p:spPr>
          <a:xfrm>
            <a:off x="6029047" y="1869331"/>
            <a:ext cx="5349555" cy="2743315"/>
          </a:xfrm>
          <a:prstGeom prst="rect">
            <a:avLst/>
          </a:prstGeom>
        </p:spPr>
        <p:txBody>
          <a:bodyPr wrap="square">
            <a:spAutoFit/>
          </a:bodyPr>
          <a:lstStyle/>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K-Means cluster analysis used to cluster together similar areas basis the venues in the neighbourhood. </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Elbow method of reducing the within cluster inertia used to find the best value of K.</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Optimum value of “K” for cluster formation comes out to be “4”. </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endParaRPr lang="en-IN" sz="1600" dirty="0">
              <a:solidFill>
                <a:schemeClr val="tx1">
                  <a:lumMod val="75000"/>
                  <a:lumOff val="25000"/>
                </a:schemeClr>
              </a:solidFill>
              <a:cs typeface="Times New Roman" panose="02020603050405020304" pitchFamily="18" charset="0"/>
            </a:endParaRP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endParaRPr lang="en-IN" sz="1600" dirty="0">
              <a:solidFill>
                <a:schemeClr val="tx1">
                  <a:lumMod val="75000"/>
                  <a:lumOff val="25000"/>
                </a:schemeClr>
              </a:solidFill>
              <a:cs typeface="Times New Roman" panose="02020603050405020304" pitchFamily="18" charset="0"/>
            </a:endParaRPr>
          </a:p>
        </p:txBody>
      </p:sp>
      <p:pic>
        <p:nvPicPr>
          <p:cNvPr id="18" name="Picture 17">
            <a:extLst>
              <a:ext uri="{FF2B5EF4-FFF2-40B4-BE49-F238E27FC236}">
                <a16:creationId xmlns:a16="http://schemas.microsoft.com/office/drawing/2014/main" id="{47D0878B-E6E0-4FCB-AAAB-6A150BF91532}"/>
              </a:ext>
            </a:extLst>
          </p:cNvPr>
          <p:cNvPicPr/>
          <p:nvPr/>
        </p:nvPicPr>
        <p:blipFill>
          <a:blip r:embed="rId2"/>
          <a:stretch>
            <a:fillRect/>
          </a:stretch>
        </p:blipFill>
        <p:spPr>
          <a:xfrm>
            <a:off x="246175" y="1769167"/>
            <a:ext cx="5349555" cy="2610600"/>
          </a:xfrm>
          <a:prstGeom prst="rect">
            <a:avLst/>
          </a:prstGeom>
        </p:spPr>
      </p:pic>
      <p:sp>
        <p:nvSpPr>
          <p:cNvPr id="19" name="Rectangle 18">
            <a:extLst>
              <a:ext uri="{FF2B5EF4-FFF2-40B4-BE49-F238E27FC236}">
                <a16:creationId xmlns:a16="http://schemas.microsoft.com/office/drawing/2014/main" id="{1D831388-B303-4AE0-A433-E9FFEC96EB7C}"/>
              </a:ext>
            </a:extLst>
          </p:cNvPr>
          <p:cNvSpPr/>
          <p:nvPr/>
        </p:nvSpPr>
        <p:spPr>
          <a:xfrm>
            <a:off x="386686" y="4764474"/>
            <a:ext cx="5349555" cy="1823063"/>
          </a:xfrm>
          <a:prstGeom prst="rect">
            <a:avLst/>
          </a:prstGeom>
        </p:spPr>
        <p:txBody>
          <a:bodyPr wrap="square">
            <a:spAutoFit/>
          </a:bodyPr>
          <a:lstStyle/>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Red ones are the 45 areas belonging to one cluster while the remaining 11 belong to the other three clusters. </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11 areas in three clusters have parks, fields, yoga studios, playgrounds along with one off stores, hence filtering them out</a:t>
            </a:r>
          </a:p>
        </p:txBody>
      </p:sp>
      <p:grpSp>
        <p:nvGrpSpPr>
          <p:cNvPr id="7" name="Group 6">
            <a:extLst>
              <a:ext uri="{FF2B5EF4-FFF2-40B4-BE49-F238E27FC236}">
                <a16:creationId xmlns:a16="http://schemas.microsoft.com/office/drawing/2014/main" id="{07D2F7D3-F8A5-4BF8-B61A-E673DACAE150}"/>
              </a:ext>
            </a:extLst>
          </p:cNvPr>
          <p:cNvGrpSpPr/>
          <p:nvPr/>
        </p:nvGrpSpPr>
        <p:grpSpPr>
          <a:xfrm>
            <a:off x="6175512" y="4029264"/>
            <a:ext cx="5572540" cy="2743315"/>
            <a:chOff x="6135756" y="3960360"/>
            <a:chExt cx="5731510" cy="2981184"/>
          </a:xfrm>
        </p:grpSpPr>
        <p:pic>
          <p:nvPicPr>
            <p:cNvPr id="15" name="Picture 14">
              <a:extLst>
                <a:ext uri="{FF2B5EF4-FFF2-40B4-BE49-F238E27FC236}">
                  <a16:creationId xmlns:a16="http://schemas.microsoft.com/office/drawing/2014/main" id="{952FD57D-19A8-4688-ABF5-22F560418DEB}"/>
                </a:ext>
              </a:extLst>
            </p:cNvPr>
            <p:cNvPicPr/>
            <p:nvPr/>
          </p:nvPicPr>
          <p:blipFill>
            <a:blip r:embed="rId3"/>
            <a:stretch>
              <a:fillRect/>
            </a:stretch>
          </p:blipFill>
          <p:spPr>
            <a:xfrm>
              <a:off x="6135756" y="3960360"/>
              <a:ext cx="5731510" cy="2724150"/>
            </a:xfrm>
            <a:prstGeom prst="rect">
              <a:avLst/>
            </a:prstGeom>
          </p:spPr>
        </p:pic>
        <p:sp>
          <p:nvSpPr>
            <p:cNvPr id="6" name="Rectangle 5">
              <a:extLst>
                <a:ext uri="{FF2B5EF4-FFF2-40B4-BE49-F238E27FC236}">
                  <a16:creationId xmlns:a16="http://schemas.microsoft.com/office/drawing/2014/main" id="{DE591B40-D227-4256-95C2-DB0AB2B8B7BE}"/>
                </a:ext>
              </a:extLst>
            </p:cNvPr>
            <p:cNvSpPr/>
            <p:nvPr/>
          </p:nvSpPr>
          <p:spPr>
            <a:xfrm>
              <a:off x="7177690" y="6680895"/>
              <a:ext cx="3680816" cy="26064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11: Clusters with parks, playgrounds and one-off stores</a:t>
              </a:r>
              <a:endParaRPr lang="en-IN" sz="1100" dirty="0">
                <a:effectLst/>
                <a:ea typeface="Calibri" panose="020F0502020204030204" pitchFamily="34" charset="0"/>
                <a:cs typeface="Times New Roman" panose="02020603050405020304" pitchFamily="18" charset="0"/>
              </a:endParaRPr>
            </a:p>
          </p:txBody>
        </p:sp>
      </p:grpSp>
      <p:sp>
        <p:nvSpPr>
          <p:cNvPr id="8" name="Rectangle 7">
            <a:extLst>
              <a:ext uri="{FF2B5EF4-FFF2-40B4-BE49-F238E27FC236}">
                <a16:creationId xmlns:a16="http://schemas.microsoft.com/office/drawing/2014/main" id="{93D27403-4277-4BDF-9045-9F2CF6C92896}"/>
              </a:ext>
            </a:extLst>
          </p:cNvPr>
          <p:cNvSpPr/>
          <p:nvPr/>
        </p:nvSpPr>
        <p:spPr>
          <a:xfrm>
            <a:off x="1852687" y="4394902"/>
            <a:ext cx="1887055" cy="26064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10: Clusters via K-Means</a:t>
            </a:r>
            <a:endParaRPr lang="en-IN"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4009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CE1B360-1A09-47F5-BCE3-05C1C42C5515}"/>
              </a:ext>
            </a:extLst>
          </p:cNvPr>
          <p:cNvSpPr txBox="1">
            <a:spLocks/>
          </p:cNvSpPr>
          <p:nvPr/>
        </p:nvSpPr>
        <p:spPr>
          <a:xfrm>
            <a:off x="581193" y="729658"/>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b="1" dirty="0"/>
          </a:p>
        </p:txBody>
      </p:sp>
      <p:sp>
        <p:nvSpPr>
          <p:cNvPr id="14" name="Title 1">
            <a:extLst>
              <a:ext uri="{FF2B5EF4-FFF2-40B4-BE49-F238E27FC236}">
                <a16:creationId xmlns:a16="http://schemas.microsoft.com/office/drawing/2014/main" id="{BFA41422-5D34-4D10-8C2D-4C7D1B222A33}"/>
              </a:ext>
            </a:extLst>
          </p:cNvPr>
          <p:cNvSpPr txBox="1">
            <a:spLocks/>
          </p:cNvSpPr>
          <p:nvPr/>
        </p:nvSpPr>
        <p:spPr>
          <a:xfrm>
            <a:off x="614325" y="683278"/>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b="1" cap="none" dirty="0">
                <a:solidFill>
                  <a:schemeClr val="accent3">
                    <a:lumMod val="75000"/>
                  </a:schemeClr>
                </a:solidFill>
              </a:rPr>
              <a:t>Neighbourhood Data Analysis</a:t>
            </a:r>
          </a:p>
        </p:txBody>
      </p:sp>
      <p:sp>
        <p:nvSpPr>
          <p:cNvPr id="5" name="Rectangle 4">
            <a:extLst>
              <a:ext uri="{FF2B5EF4-FFF2-40B4-BE49-F238E27FC236}">
                <a16:creationId xmlns:a16="http://schemas.microsoft.com/office/drawing/2014/main" id="{893ED7F7-4893-461F-8169-F627DBD774A4}"/>
              </a:ext>
            </a:extLst>
          </p:cNvPr>
          <p:cNvSpPr/>
          <p:nvPr/>
        </p:nvSpPr>
        <p:spPr>
          <a:xfrm>
            <a:off x="473773" y="1403582"/>
            <a:ext cx="5261105" cy="2598660"/>
          </a:xfrm>
          <a:prstGeom prst="rect">
            <a:avLst/>
          </a:prstGeom>
        </p:spPr>
        <p:txBody>
          <a:bodyPr wrap="square">
            <a:spAutoFit/>
          </a:bodyPr>
          <a:lstStyle/>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23 out of the red areas fall in Toronto Borough</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Shortlisted Boroughs:</a:t>
            </a:r>
          </a:p>
          <a:p>
            <a:pPr marL="763200" lvl="1"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b="1" i="1" dirty="0">
                <a:solidFill>
                  <a:schemeClr val="tx1">
                    <a:lumMod val="75000"/>
                    <a:lumOff val="25000"/>
                  </a:schemeClr>
                </a:solidFill>
                <a:cs typeface="Times New Roman" panose="02020603050405020304" pitchFamily="18" charset="0"/>
              </a:rPr>
              <a:t>Central Toronto </a:t>
            </a:r>
          </a:p>
          <a:p>
            <a:pPr marL="763200" lvl="1"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b="1" i="1" dirty="0">
                <a:solidFill>
                  <a:schemeClr val="tx1">
                    <a:lumMod val="75000"/>
                    <a:lumOff val="25000"/>
                  </a:schemeClr>
                </a:solidFill>
                <a:cs typeface="Times New Roman" panose="02020603050405020304" pitchFamily="18" charset="0"/>
              </a:rPr>
              <a:t>Downtown Toronto</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Areas spread over a radius of 5 km</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DBSCAN clustering used to cluster together high density areas</a:t>
            </a:r>
          </a:p>
        </p:txBody>
      </p:sp>
      <p:grpSp>
        <p:nvGrpSpPr>
          <p:cNvPr id="7" name="Group 6">
            <a:extLst>
              <a:ext uri="{FF2B5EF4-FFF2-40B4-BE49-F238E27FC236}">
                <a16:creationId xmlns:a16="http://schemas.microsoft.com/office/drawing/2014/main" id="{EC9D49B7-EC1A-4C60-9875-8A4268E885C2}"/>
              </a:ext>
            </a:extLst>
          </p:cNvPr>
          <p:cNvGrpSpPr/>
          <p:nvPr/>
        </p:nvGrpSpPr>
        <p:grpSpPr>
          <a:xfrm>
            <a:off x="5801138" y="1131117"/>
            <a:ext cx="6096000" cy="3008512"/>
            <a:chOff x="5801138" y="1677764"/>
            <a:chExt cx="6096000" cy="3008512"/>
          </a:xfrm>
        </p:grpSpPr>
        <p:pic>
          <p:nvPicPr>
            <p:cNvPr id="19" name="Picture 18">
              <a:extLst>
                <a:ext uri="{FF2B5EF4-FFF2-40B4-BE49-F238E27FC236}">
                  <a16:creationId xmlns:a16="http://schemas.microsoft.com/office/drawing/2014/main" id="{F5B48CC8-1E2D-4E4C-B3AF-69A29DD20BA2}"/>
                </a:ext>
              </a:extLst>
            </p:cNvPr>
            <p:cNvPicPr/>
            <p:nvPr/>
          </p:nvPicPr>
          <p:blipFill>
            <a:blip r:embed="rId2"/>
            <a:stretch>
              <a:fillRect/>
            </a:stretch>
          </p:blipFill>
          <p:spPr>
            <a:xfrm>
              <a:off x="5879299" y="1677764"/>
              <a:ext cx="5731510" cy="2739390"/>
            </a:xfrm>
            <a:prstGeom prst="rect">
              <a:avLst/>
            </a:prstGeom>
          </p:spPr>
        </p:pic>
        <p:sp>
          <p:nvSpPr>
            <p:cNvPr id="6" name="Rectangle 5">
              <a:extLst>
                <a:ext uri="{FF2B5EF4-FFF2-40B4-BE49-F238E27FC236}">
                  <a16:creationId xmlns:a16="http://schemas.microsoft.com/office/drawing/2014/main" id="{4F1B1843-2593-45BC-B201-3A51737AB934}"/>
                </a:ext>
              </a:extLst>
            </p:cNvPr>
            <p:cNvSpPr/>
            <p:nvPr/>
          </p:nvSpPr>
          <p:spPr>
            <a:xfrm>
              <a:off x="5801138" y="4425627"/>
              <a:ext cx="6096000" cy="260649"/>
            </a:xfrm>
            <a:prstGeom prst="rect">
              <a:avLst/>
            </a:prstGeom>
          </p:spPr>
          <p:txBody>
            <a:bodyPr>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12: Areas with relevant venue categories in Central and Downtown Toronto</a:t>
              </a:r>
              <a:endParaRPr lang="en-IN" sz="1600" dirty="0">
                <a:effectLst/>
                <a:ea typeface="Calibri" panose="020F0502020204030204" pitchFamily="34" charset="0"/>
                <a:cs typeface="Times New Roman" panose="02020603050405020304" pitchFamily="18" charset="0"/>
              </a:endParaRPr>
            </a:p>
          </p:txBody>
        </p:sp>
      </p:grpSp>
      <p:sp>
        <p:nvSpPr>
          <p:cNvPr id="22" name="Rectangle 21">
            <a:extLst>
              <a:ext uri="{FF2B5EF4-FFF2-40B4-BE49-F238E27FC236}">
                <a16:creationId xmlns:a16="http://schemas.microsoft.com/office/drawing/2014/main" id="{C241CAE7-E739-4437-9660-E19C51F0C422}"/>
              </a:ext>
            </a:extLst>
          </p:cNvPr>
          <p:cNvSpPr/>
          <p:nvPr/>
        </p:nvSpPr>
        <p:spPr>
          <a:xfrm>
            <a:off x="5903840" y="4319059"/>
            <a:ext cx="5261105" cy="2330382"/>
          </a:xfrm>
          <a:prstGeom prst="rect">
            <a:avLst/>
          </a:prstGeom>
        </p:spPr>
        <p:txBody>
          <a:bodyPr wrap="square">
            <a:spAutoFit/>
          </a:bodyPr>
          <a:lstStyle/>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400" dirty="0">
                <a:solidFill>
                  <a:schemeClr val="tx1">
                    <a:lumMod val="75000"/>
                    <a:lumOff val="25000"/>
                  </a:schemeClr>
                </a:solidFill>
                <a:cs typeface="Times New Roman" panose="02020603050405020304" pitchFamily="18" charset="0"/>
              </a:rPr>
              <a:t>5 areas of Central Toronto and 13 areas in the high-density cluster of </a:t>
            </a:r>
            <a:r>
              <a:rPr lang="en-IN" sz="1400" i="1" dirty="0">
                <a:solidFill>
                  <a:schemeClr val="tx1">
                    <a:lumMod val="75000"/>
                    <a:lumOff val="25000"/>
                  </a:schemeClr>
                </a:solidFill>
                <a:cs typeface="Times New Roman" panose="02020603050405020304" pitchFamily="18" charset="0"/>
              </a:rPr>
              <a:t>Downtown Toronto. </a:t>
            </a:r>
            <a:r>
              <a:rPr lang="en-IN" sz="1400" dirty="0">
                <a:solidFill>
                  <a:schemeClr val="tx1">
                    <a:lumMod val="75000"/>
                    <a:lumOff val="25000"/>
                  </a:schemeClr>
                </a:solidFill>
                <a:cs typeface="Times New Roman" panose="02020603050405020304" pitchFamily="18" charset="0"/>
              </a:rPr>
              <a:t>within a radius of 1.5 km. </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400" dirty="0">
                <a:solidFill>
                  <a:schemeClr val="tx1">
                    <a:lumMod val="75000"/>
                    <a:lumOff val="25000"/>
                  </a:schemeClr>
                </a:solidFill>
                <a:cs typeface="Times New Roman" panose="02020603050405020304" pitchFamily="18" charset="0"/>
              </a:rPr>
              <a:t>2 clothing stores and 1 shopping mall in each of these Boroughs</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400" dirty="0">
                <a:solidFill>
                  <a:schemeClr val="tx1">
                    <a:lumMod val="75000"/>
                    <a:lumOff val="25000"/>
                  </a:schemeClr>
                </a:solidFill>
                <a:cs typeface="Times New Roman" panose="02020603050405020304" pitchFamily="18" charset="0"/>
              </a:rPr>
              <a:t>No. of eateries, departmental stores, recreational centres are far more in Downtown. </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400" dirty="0">
                <a:solidFill>
                  <a:schemeClr val="tx1">
                    <a:lumMod val="75000"/>
                    <a:lumOff val="25000"/>
                  </a:schemeClr>
                </a:solidFill>
                <a:cs typeface="Times New Roman" panose="02020603050405020304" pitchFamily="18" charset="0"/>
              </a:rPr>
              <a:t>Presence of Union train station in Downtown , the busiest in Ontario.</a:t>
            </a:r>
          </a:p>
        </p:txBody>
      </p:sp>
      <p:sp>
        <p:nvSpPr>
          <p:cNvPr id="8" name="Rectangle 7">
            <a:extLst>
              <a:ext uri="{FF2B5EF4-FFF2-40B4-BE49-F238E27FC236}">
                <a16:creationId xmlns:a16="http://schemas.microsoft.com/office/drawing/2014/main" id="{456B2260-6700-407D-B505-EAE393EA03D8}"/>
              </a:ext>
            </a:extLst>
          </p:cNvPr>
          <p:cNvSpPr/>
          <p:nvPr/>
        </p:nvSpPr>
        <p:spPr>
          <a:xfrm>
            <a:off x="1234723" y="6571567"/>
            <a:ext cx="3023585" cy="26064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13: High Density areas mapped via DBSCAN</a:t>
            </a:r>
            <a:endParaRPr lang="en-IN" sz="1600" dirty="0">
              <a:effectLst/>
              <a:ea typeface="Calibri" panose="020F0502020204030204" pitchFamily="34" charset="0"/>
              <a:cs typeface="Times New Roman" panose="02020603050405020304" pitchFamily="18" charset="0"/>
            </a:endParaRPr>
          </a:p>
        </p:txBody>
      </p:sp>
      <p:pic>
        <p:nvPicPr>
          <p:cNvPr id="12" name="Picture 11">
            <a:extLst>
              <a:ext uri="{FF2B5EF4-FFF2-40B4-BE49-F238E27FC236}">
                <a16:creationId xmlns:a16="http://schemas.microsoft.com/office/drawing/2014/main" id="{CEF948C6-0215-42CA-B322-79AB8475BBC6}"/>
              </a:ext>
            </a:extLst>
          </p:cNvPr>
          <p:cNvPicPr/>
          <p:nvPr/>
        </p:nvPicPr>
        <p:blipFill>
          <a:blip r:embed="rId3"/>
          <a:stretch>
            <a:fillRect/>
          </a:stretch>
        </p:blipFill>
        <p:spPr>
          <a:xfrm>
            <a:off x="473773" y="4002241"/>
            <a:ext cx="5261105" cy="2598659"/>
          </a:xfrm>
          <a:prstGeom prst="rect">
            <a:avLst/>
          </a:prstGeom>
        </p:spPr>
      </p:pic>
    </p:spTree>
    <p:extLst>
      <p:ext uri="{BB962C8B-B14F-4D97-AF65-F5344CB8AC3E}">
        <p14:creationId xmlns:p14="http://schemas.microsoft.com/office/powerpoint/2010/main" val="2824759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CE1B360-1A09-47F5-BCE3-05C1C42C5515}"/>
              </a:ext>
            </a:extLst>
          </p:cNvPr>
          <p:cNvSpPr txBox="1">
            <a:spLocks/>
          </p:cNvSpPr>
          <p:nvPr/>
        </p:nvSpPr>
        <p:spPr>
          <a:xfrm>
            <a:off x="581193" y="729658"/>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b="1" dirty="0"/>
          </a:p>
        </p:txBody>
      </p:sp>
      <p:sp>
        <p:nvSpPr>
          <p:cNvPr id="14" name="Title 1">
            <a:extLst>
              <a:ext uri="{FF2B5EF4-FFF2-40B4-BE49-F238E27FC236}">
                <a16:creationId xmlns:a16="http://schemas.microsoft.com/office/drawing/2014/main" id="{BFA41422-5D34-4D10-8C2D-4C7D1B222A33}"/>
              </a:ext>
            </a:extLst>
          </p:cNvPr>
          <p:cNvSpPr txBox="1">
            <a:spLocks/>
          </p:cNvSpPr>
          <p:nvPr/>
        </p:nvSpPr>
        <p:spPr>
          <a:xfrm>
            <a:off x="614325" y="683278"/>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b="1" cap="none" dirty="0">
                <a:solidFill>
                  <a:schemeClr val="accent3">
                    <a:lumMod val="75000"/>
                  </a:schemeClr>
                </a:solidFill>
              </a:rPr>
              <a:t>Results</a:t>
            </a:r>
          </a:p>
        </p:txBody>
      </p:sp>
      <p:sp>
        <p:nvSpPr>
          <p:cNvPr id="5" name="Rectangle 4">
            <a:extLst>
              <a:ext uri="{FF2B5EF4-FFF2-40B4-BE49-F238E27FC236}">
                <a16:creationId xmlns:a16="http://schemas.microsoft.com/office/drawing/2014/main" id="{893ED7F7-4893-461F-8169-F627DBD774A4}"/>
              </a:ext>
            </a:extLst>
          </p:cNvPr>
          <p:cNvSpPr/>
          <p:nvPr/>
        </p:nvSpPr>
        <p:spPr>
          <a:xfrm>
            <a:off x="8120270" y="1115348"/>
            <a:ext cx="3776868" cy="4602286"/>
          </a:xfrm>
          <a:prstGeom prst="rect">
            <a:avLst/>
          </a:prstGeom>
        </p:spPr>
        <p:txBody>
          <a:bodyPr wrap="square">
            <a:spAutoFit/>
          </a:bodyPr>
          <a:lstStyle/>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Downtown is the centre of economic activity</a:t>
            </a:r>
          </a:p>
          <a:p>
            <a:pPr marL="763200" lvl="1"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High paying capacity individuals</a:t>
            </a:r>
          </a:p>
          <a:p>
            <a:pPr marL="763200" lvl="1"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High market potential. </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Presence of numerous eating outlets, recreational centres, centre of all activities</a:t>
            </a:r>
          </a:p>
          <a:p>
            <a:pPr marL="763200" lvl="1"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High visibility of the brand </a:t>
            </a:r>
          </a:p>
          <a:p>
            <a:pPr marL="763200" lvl="1"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High pedestrian traffic</a:t>
            </a:r>
          </a:p>
          <a:p>
            <a:pPr marL="763200" lvl="1"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Constant customer pull</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Union railway station, a central location </a:t>
            </a:r>
          </a:p>
          <a:p>
            <a:pPr marL="763200" lvl="1"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Easy accessibility</a:t>
            </a:r>
          </a:p>
        </p:txBody>
      </p:sp>
      <p:grpSp>
        <p:nvGrpSpPr>
          <p:cNvPr id="9" name="Group 8">
            <a:extLst>
              <a:ext uri="{FF2B5EF4-FFF2-40B4-BE49-F238E27FC236}">
                <a16:creationId xmlns:a16="http://schemas.microsoft.com/office/drawing/2014/main" id="{BD6594FA-C4EF-4C4A-878C-F8546A4608C5}"/>
              </a:ext>
            </a:extLst>
          </p:cNvPr>
          <p:cNvGrpSpPr/>
          <p:nvPr/>
        </p:nvGrpSpPr>
        <p:grpSpPr>
          <a:xfrm>
            <a:off x="294862" y="1360513"/>
            <a:ext cx="7616686" cy="4050792"/>
            <a:chOff x="294862" y="4208433"/>
            <a:chExt cx="5040437" cy="2483157"/>
          </a:xfrm>
        </p:grpSpPr>
        <p:pic>
          <p:nvPicPr>
            <p:cNvPr id="20" name="Picture 19">
              <a:extLst>
                <a:ext uri="{FF2B5EF4-FFF2-40B4-BE49-F238E27FC236}">
                  <a16:creationId xmlns:a16="http://schemas.microsoft.com/office/drawing/2014/main" id="{C3681F53-B9BA-48A5-856D-F86951608CB6}"/>
                </a:ext>
              </a:extLst>
            </p:cNvPr>
            <p:cNvPicPr/>
            <p:nvPr/>
          </p:nvPicPr>
          <p:blipFill>
            <a:blip r:embed="rId2"/>
            <a:stretch>
              <a:fillRect/>
            </a:stretch>
          </p:blipFill>
          <p:spPr>
            <a:xfrm>
              <a:off x="294862" y="4208433"/>
              <a:ext cx="5040437" cy="2326193"/>
            </a:xfrm>
            <a:prstGeom prst="rect">
              <a:avLst/>
            </a:prstGeom>
          </p:spPr>
        </p:pic>
        <p:sp>
          <p:nvSpPr>
            <p:cNvPr id="8" name="Rectangle 7">
              <a:extLst>
                <a:ext uri="{FF2B5EF4-FFF2-40B4-BE49-F238E27FC236}">
                  <a16:creationId xmlns:a16="http://schemas.microsoft.com/office/drawing/2014/main" id="{456B2260-6700-407D-B505-EAE393EA03D8}"/>
                </a:ext>
              </a:extLst>
            </p:cNvPr>
            <p:cNvSpPr/>
            <p:nvPr/>
          </p:nvSpPr>
          <p:spPr>
            <a:xfrm>
              <a:off x="2169325" y="6531811"/>
              <a:ext cx="1154371" cy="15977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14: Downtown Toronto</a:t>
              </a:r>
              <a:endParaRPr lang="en-IN" sz="1600" dirty="0">
                <a:effectLst/>
                <a:ea typeface="Calibri" panose="020F0502020204030204" pitchFamily="34" charset="0"/>
                <a:cs typeface="Times New Roman" panose="02020603050405020304" pitchFamily="18" charset="0"/>
              </a:endParaRPr>
            </a:p>
          </p:txBody>
        </p:sp>
      </p:grpSp>
      <p:sp>
        <p:nvSpPr>
          <p:cNvPr id="2" name="Rectangle 1">
            <a:extLst>
              <a:ext uri="{FF2B5EF4-FFF2-40B4-BE49-F238E27FC236}">
                <a16:creationId xmlns:a16="http://schemas.microsoft.com/office/drawing/2014/main" id="{8475971D-0379-40B1-AA90-05F0E8A9CE10}"/>
              </a:ext>
            </a:extLst>
          </p:cNvPr>
          <p:cNvSpPr/>
          <p:nvPr/>
        </p:nvSpPr>
        <p:spPr>
          <a:xfrm>
            <a:off x="593037" y="5929146"/>
            <a:ext cx="11184831" cy="833433"/>
          </a:xfrm>
          <a:prstGeom prst="rect">
            <a:avLst/>
          </a:prstGeom>
        </p:spPr>
        <p:txBody>
          <a:bodyPr wrap="square">
            <a:spAutoFit/>
          </a:bodyPr>
          <a:lstStyle/>
          <a:p>
            <a:pPr>
              <a:lnSpc>
                <a:spcPct val="107000"/>
              </a:lnSpc>
              <a:spcAft>
                <a:spcPts val="800"/>
              </a:spcAft>
            </a:pPr>
            <a:r>
              <a:rPr lang="en-IN" i="1" dirty="0">
                <a:latin typeface="Times New Roman" panose="02020603050405020304" pitchFamily="18" charset="0"/>
                <a:ea typeface="Calibri" panose="020F0502020204030204" pitchFamily="34" charset="0"/>
                <a:cs typeface="Times New Roman" panose="02020603050405020304" pitchFamily="18" charset="0"/>
              </a:rPr>
              <a:t>*</a:t>
            </a:r>
            <a:r>
              <a:rPr lang="en-IN" sz="1400" i="1" dirty="0">
                <a:latin typeface="Times New Roman" panose="02020603050405020304" pitchFamily="18" charset="0"/>
                <a:ea typeface="Calibri" panose="020F0502020204030204" pitchFamily="34" charset="0"/>
                <a:cs typeface="Times New Roman" panose="02020603050405020304" pitchFamily="18" charset="0"/>
              </a:rPr>
              <a:t>The </a:t>
            </a:r>
            <a:r>
              <a:rPr lang="en-IN" sz="1400" i="1" dirty="0">
                <a:ea typeface="Calibri" panose="020F0502020204030204" pitchFamily="34" charset="0"/>
                <a:cs typeface="Times New Roman" panose="02020603050405020304" pitchFamily="18" charset="0"/>
              </a:rPr>
              <a:t>analysis here focussed on the areas of Customer proximity, easy accessibility and high market potential. This can be further detailed by analysing the market in terms of the nature and presence of competition in the area and availability of a good location with good return on investment.</a:t>
            </a:r>
          </a:p>
        </p:txBody>
      </p:sp>
    </p:spTree>
    <p:extLst>
      <p:ext uri="{BB962C8B-B14F-4D97-AF65-F5344CB8AC3E}">
        <p14:creationId xmlns:p14="http://schemas.microsoft.com/office/powerpoint/2010/main" val="57877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57A72B-1967-40EA-ABC9-1163C9D39814}"/>
              </a:ext>
            </a:extLst>
          </p:cNvPr>
          <p:cNvSpPr>
            <a:spLocks noGrp="1"/>
          </p:cNvSpPr>
          <p:nvPr>
            <p:ph type="title"/>
          </p:nvPr>
        </p:nvSpPr>
        <p:spPr/>
        <p:txBody>
          <a:bodyPr/>
          <a:lstStyle/>
          <a:p>
            <a:pPr algn="r"/>
            <a:r>
              <a:rPr lang="en-IN" cap="none" dirty="0"/>
              <a:t>Thankyou</a:t>
            </a:r>
          </a:p>
        </p:txBody>
      </p:sp>
      <p:sp>
        <p:nvSpPr>
          <p:cNvPr id="3" name="Text Placeholder 2">
            <a:extLst>
              <a:ext uri="{FF2B5EF4-FFF2-40B4-BE49-F238E27FC236}">
                <a16:creationId xmlns:a16="http://schemas.microsoft.com/office/drawing/2014/main" id="{2C5784A2-FB88-499D-9BE6-9C12C3BB3436}"/>
              </a:ext>
            </a:extLst>
          </p:cNvPr>
          <p:cNvSpPr>
            <a:spLocks noGrp="1"/>
          </p:cNvSpPr>
          <p:nvPr>
            <p:ph type="body" idx="1"/>
          </p:nvPr>
        </p:nvSpPr>
        <p:spPr/>
        <p:txBody>
          <a:bodyPr/>
          <a:lstStyle/>
          <a:p>
            <a:pPr algn="r"/>
            <a:r>
              <a:rPr lang="en-IN" cap="none" dirty="0"/>
              <a:t>Manika </a:t>
            </a:r>
            <a:r>
              <a:rPr lang="en-IN" cap="none" dirty="0" err="1"/>
              <a:t>Babbar</a:t>
            </a:r>
            <a:endParaRPr lang="en-IN" cap="none" dirty="0"/>
          </a:p>
        </p:txBody>
      </p:sp>
      <p:sp>
        <p:nvSpPr>
          <p:cNvPr id="4" name="Rectangle 3">
            <a:extLst>
              <a:ext uri="{FF2B5EF4-FFF2-40B4-BE49-F238E27FC236}">
                <a16:creationId xmlns:a16="http://schemas.microsoft.com/office/drawing/2014/main" id="{59B39C1C-EAEE-4094-9E09-DB04E900F21E}"/>
              </a:ext>
            </a:extLst>
          </p:cNvPr>
          <p:cNvSpPr/>
          <p:nvPr/>
        </p:nvSpPr>
        <p:spPr>
          <a:xfrm>
            <a:off x="821637" y="1683329"/>
            <a:ext cx="6096000" cy="966803"/>
          </a:xfrm>
          <a:prstGeom prst="rect">
            <a:avLst/>
          </a:prstGeom>
        </p:spPr>
        <p:txBody>
          <a:bodyPr>
            <a:spAutoFit/>
          </a:bodyPr>
          <a:lstStyle/>
          <a:p>
            <a:pPr>
              <a:lnSpc>
                <a:spcPct val="107000"/>
              </a:lnSpc>
              <a:spcAft>
                <a:spcPts val="800"/>
              </a:spcAft>
            </a:pPr>
            <a:r>
              <a:rPr lang="en-IN" i="1" dirty="0">
                <a:latin typeface="Times New Roman" panose="02020603050405020304" pitchFamily="18" charset="0"/>
                <a:ea typeface="Calibri" panose="020F0502020204030204" pitchFamily="34" charset="0"/>
                <a:cs typeface="Times New Roman" panose="02020603050405020304" pitchFamily="18" charset="0"/>
              </a:rPr>
              <a:t> “Downtown is the main business district of Toronto and it has the retail core presence with over 600 retail stores within 1.5 km radius area.”</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
        <p:nvSpPr>
          <p:cNvPr id="5" name="Rectangle 4">
            <a:extLst>
              <a:ext uri="{FF2B5EF4-FFF2-40B4-BE49-F238E27FC236}">
                <a16:creationId xmlns:a16="http://schemas.microsoft.com/office/drawing/2014/main" id="{032FF090-BB9F-4C61-9CCD-ECA72A7E5912}"/>
              </a:ext>
            </a:extLst>
          </p:cNvPr>
          <p:cNvSpPr/>
          <p:nvPr/>
        </p:nvSpPr>
        <p:spPr>
          <a:xfrm>
            <a:off x="974037" y="2610982"/>
            <a:ext cx="6096000" cy="374077"/>
          </a:xfrm>
          <a:prstGeom prst="rect">
            <a:avLst/>
          </a:prstGeom>
        </p:spPr>
        <p:txBody>
          <a:bodyPr>
            <a:spAutoFit/>
          </a:bodyPr>
          <a:lstStyle/>
          <a:p>
            <a:pPr algn="r">
              <a:lnSpc>
                <a:spcPct val="107000"/>
              </a:lnSpc>
              <a:spcAft>
                <a:spcPts val="800"/>
              </a:spcAft>
            </a:pPr>
            <a:r>
              <a:rPr lang="en-IN" i="1" dirty="0">
                <a:latin typeface="Times New Roman" panose="02020603050405020304" pitchFamily="18" charset="0"/>
                <a:ea typeface="Calibri" panose="020F0502020204030204" pitchFamily="34" charset="0"/>
                <a:cs typeface="Times New Roman" panose="02020603050405020304" pitchFamily="18" charset="0"/>
              </a:rPr>
              <a:t> - Economic Survey’18</a:t>
            </a:r>
            <a:endParaRPr lang="en-IN"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456710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FA23D-ADE3-439A-B250-EA41E2591885}"/>
              </a:ext>
            </a:extLst>
          </p:cNvPr>
          <p:cNvSpPr>
            <a:spLocks noGrp="1"/>
          </p:cNvSpPr>
          <p:nvPr>
            <p:ph type="title"/>
          </p:nvPr>
        </p:nvSpPr>
        <p:spPr>
          <a:xfrm>
            <a:off x="581193" y="729658"/>
            <a:ext cx="11029616" cy="512733"/>
          </a:xfrm>
        </p:spPr>
        <p:txBody>
          <a:bodyPr/>
          <a:lstStyle/>
          <a:p>
            <a:r>
              <a:rPr lang="en-IN" b="1" cap="none" dirty="0"/>
              <a:t>Introduction</a:t>
            </a:r>
            <a:endParaRPr lang="en-IN" b="1" dirty="0"/>
          </a:p>
        </p:txBody>
      </p:sp>
      <p:sp>
        <p:nvSpPr>
          <p:cNvPr id="4" name="Content Placeholder 3">
            <a:extLst>
              <a:ext uri="{FF2B5EF4-FFF2-40B4-BE49-F238E27FC236}">
                <a16:creationId xmlns:a16="http://schemas.microsoft.com/office/drawing/2014/main" id="{452C142A-F584-4B0B-8412-F9EF79679B9D}"/>
              </a:ext>
            </a:extLst>
          </p:cNvPr>
          <p:cNvSpPr>
            <a:spLocks noGrp="1"/>
          </p:cNvSpPr>
          <p:nvPr>
            <p:ph sz="half" idx="1"/>
          </p:nvPr>
        </p:nvSpPr>
        <p:spPr>
          <a:xfrm>
            <a:off x="581193" y="1830443"/>
            <a:ext cx="5194767" cy="4629997"/>
          </a:xfrm>
        </p:spPr>
        <p:txBody>
          <a:bodyPr>
            <a:normAutofit fontScale="55000" lnSpcReduction="20000"/>
          </a:bodyPr>
          <a:lstStyle/>
          <a:p>
            <a:pPr marL="0" indent="0">
              <a:buNone/>
            </a:pPr>
            <a:r>
              <a:rPr lang="en-IN" sz="4400" b="1" dirty="0">
                <a:solidFill>
                  <a:schemeClr val="accent3">
                    <a:lumMod val="75000"/>
                  </a:schemeClr>
                </a:solidFill>
                <a:latin typeface="+mj-lt"/>
                <a:ea typeface="+mj-ea"/>
                <a:cs typeface="+mj-cs"/>
              </a:rPr>
              <a:t>Background</a:t>
            </a:r>
          </a:p>
          <a:p>
            <a:pPr marL="0" indent="0">
              <a:buNone/>
            </a:pPr>
            <a:endParaRPr lang="en-IN" sz="1800" b="1" dirty="0">
              <a:solidFill>
                <a:schemeClr val="accent3">
                  <a:lumMod val="75000"/>
                </a:schemeClr>
              </a:solidFill>
              <a:latin typeface="+mj-lt"/>
              <a:ea typeface="+mj-ea"/>
              <a:cs typeface="+mj-cs"/>
            </a:endParaRPr>
          </a:p>
          <a:p>
            <a:r>
              <a:rPr lang="en-IN" sz="2500" i="1" dirty="0"/>
              <a:t>“Brick and Mortar Retail”</a:t>
            </a:r>
            <a:r>
              <a:rPr lang="en-IN" sz="2500" dirty="0"/>
              <a:t> has been on the brink of a major apocalypse.</a:t>
            </a:r>
          </a:p>
          <a:p>
            <a:pPr lvl="1"/>
            <a:r>
              <a:rPr lang="en-IN" sz="2200" dirty="0"/>
              <a:t>Close to 51,000 retail stores opened in U.S in last 3 years and at the same time almost 42,000 stores closed their doors. </a:t>
            </a:r>
          </a:p>
          <a:p>
            <a:pPr lvl="1"/>
            <a:r>
              <a:rPr lang="en-IN" sz="2200" dirty="0"/>
              <a:t>Out of these 9,300 closures were in city of New York which is touted as the world’s leading financial centre and the most financially powerful city in the world. </a:t>
            </a:r>
          </a:p>
          <a:p>
            <a:r>
              <a:rPr lang="en-IN" sz="2500" dirty="0"/>
              <a:t>Ecommerce vs Brick &amp; Mortar</a:t>
            </a:r>
          </a:p>
          <a:p>
            <a:pPr lvl="1"/>
            <a:r>
              <a:rPr lang="en-IN" sz="2200" dirty="0"/>
              <a:t>E-commerce is at 16% while in-store is at 4% </a:t>
            </a:r>
          </a:p>
          <a:p>
            <a:pPr lvl="1"/>
            <a:r>
              <a:rPr lang="en-IN" sz="2200" dirty="0"/>
              <a:t>Revenue for in-store is 3 times that of online stores</a:t>
            </a:r>
          </a:p>
          <a:p>
            <a:r>
              <a:rPr lang="en-IN" sz="2500" dirty="0"/>
              <a:t>Imminent need to invest and be successful in the retail development industry </a:t>
            </a:r>
          </a:p>
          <a:p>
            <a:r>
              <a:rPr lang="en-IN" sz="2500" dirty="0"/>
              <a:t>Most important decision for a new retail business is “</a:t>
            </a:r>
            <a:r>
              <a:rPr lang="en-IN" sz="2500" i="1" dirty="0"/>
              <a:t>where to open the store?</a:t>
            </a:r>
            <a:r>
              <a:rPr lang="en-IN" sz="2500" dirty="0"/>
              <a:t>”. </a:t>
            </a:r>
            <a:endParaRPr lang="en-IN" sz="2500" b="1" dirty="0">
              <a:solidFill>
                <a:schemeClr val="accent3">
                  <a:lumMod val="75000"/>
                </a:schemeClr>
              </a:solidFill>
              <a:ea typeface="+mj-ea"/>
              <a:cs typeface="+mj-cs"/>
            </a:endParaRPr>
          </a:p>
          <a:p>
            <a:pPr marL="0" indent="0">
              <a:buNone/>
            </a:pPr>
            <a:endParaRPr lang="en-IN" sz="2600" b="1" dirty="0">
              <a:solidFill>
                <a:schemeClr val="accent3">
                  <a:lumMod val="75000"/>
                </a:schemeClr>
              </a:solidFill>
              <a:latin typeface="+mj-lt"/>
              <a:ea typeface="+mj-ea"/>
              <a:cs typeface="+mj-cs"/>
            </a:endParaRPr>
          </a:p>
          <a:p>
            <a:endParaRPr lang="en-IN" dirty="0"/>
          </a:p>
        </p:txBody>
      </p:sp>
      <p:sp>
        <p:nvSpPr>
          <p:cNvPr id="5" name="Content Placeholder 4">
            <a:extLst>
              <a:ext uri="{FF2B5EF4-FFF2-40B4-BE49-F238E27FC236}">
                <a16:creationId xmlns:a16="http://schemas.microsoft.com/office/drawing/2014/main" id="{4CB1444D-1711-4DA3-85A3-A0CD0E895C60}"/>
              </a:ext>
            </a:extLst>
          </p:cNvPr>
          <p:cNvSpPr>
            <a:spLocks noGrp="1"/>
          </p:cNvSpPr>
          <p:nvPr>
            <p:ph sz="half" idx="2"/>
          </p:nvPr>
        </p:nvSpPr>
        <p:spPr>
          <a:xfrm>
            <a:off x="6416039" y="1780748"/>
            <a:ext cx="5194769" cy="3633047"/>
          </a:xfrm>
        </p:spPr>
        <p:txBody>
          <a:bodyPr>
            <a:normAutofit fontScale="55000" lnSpcReduction="20000"/>
          </a:bodyPr>
          <a:lstStyle/>
          <a:p>
            <a:pPr marL="0" indent="0">
              <a:buNone/>
            </a:pPr>
            <a:r>
              <a:rPr lang="en-IN" sz="4400" b="1" dirty="0">
                <a:solidFill>
                  <a:schemeClr val="accent3">
                    <a:lumMod val="75000"/>
                  </a:schemeClr>
                </a:solidFill>
                <a:latin typeface="+mj-lt"/>
                <a:ea typeface="+mj-ea"/>
                <a:cs typeface="+mj-cs"/>
              </a:rPr>
              <a:t>Problem</a:t>
            </a:r>
          </a:p>
          <a:p>
            <a:pPr marL="0" indent="0">
              <a:buNone/>
            </a:pPr>
            <a:endParaRPr lang="en-IN" sz="1800" b="1" dirty="0">
              <a:solidFill>
                <a:schemeClr val="accent3">
                  <a:lumMod val="75000"/>
                </a:schemeClr>
              </a:solidFill>
              <a:latin typeface="+mj-lt"/>
              <a:ea typeface="+mj-ea"/>
              <a:cs typeface="+mj-cs"/>
            </a:endParaRPr>
          </a:p>
          <a:p>
            <a:pPr marL="0" indent="0" algn="just">
              <a:buNone/>
            </a:pPr>
            <a:r>
              <a:rPr lang="en-IN" sz="2500" dirty="0"/>
              <a:t>“</a:t>
            </a:r>
            <a:r>
              <a:rPr lang="en-IN" sz="2500" i="1" dirty="0"/>
              <a:t>Winter-Coma”</a:t>
            </a:r>
            <a:r>
              <a:rPr lang="en-IN" sz="2500" dirty="0"/>
              <a:t> is a winter wear clothing brand looking to enter Canada. However, owing to the sensitive brick and mortar retail industry status, it wants to perform a through location data analysis before it fixates upon a site to open a store.</a:t>
            </a:r>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dirty="0"/>
          </a:p>
          <a:p>
            <a:pPr marL="0" indent="0">
              <a:buNone/>
            </a:pPr>
            <a:endParaRPr lang="en-IN" sz="2400" b="1" dirty="0">
              <a:solidFill>
                <a:schemeClr val="accent3">
                  <a:lumMod val="75000"/>
                </a:schemeClr>
              </a:solidFill>
              <a:latin typeface="+mj-lt"/>
              <a:ea typeface="+mj-ea"/>
              <a:cs typeface="+mj-cs"/>
            </a:endParaRPr>
          </a:p>
        </p:txBody>
      </p:sp>
      <p:sp>
        <p:nvSpPr>
          <p:cNvPr id="6" name="Rectangle 5">
            <a:extLst>
              <a:ext uri="{FF2B5EF4-FFF2-40B4-BE49-F238E27FC236}">
                <a16:creationId xmlns:a16="http://schemas.microsoft.com/office/drawing/2014/main" id="{7B448DDD-771D-4C9B-80E4-976BDB083331}"/>
              </a:ext>
            </a:extLst>
          </p:cNvPr>
          <p:cNvSpPr/>
          <p:nvPr/>
        </p:nvSpPr>
        <p:spPr>
          <a:xfrm>
            <a:off x="6453808" y="4327136"/>
            <a:ext cx="5224665" cy="1253933"/>
          </a:xfrm>
          <a:prstGeom prst="rect">
            <a:avLst/>
          </a:prstGeom>
        </p:spPr>
        <p:txBody>
          <a:bodyPr wrap="square">
            <a:spAutoFit/>
          </a:bodyPr>
          <a:lstStyle/>
          <a:p>
            <a:pPr algn="just">
              <a:lnSpc>
                <a:spcPct val="107000"/>
              </a:lnSpc>
              <a:spcAft>
                <a:spcPts val="800"/>
              </a:spcAft>
            </a:pPr>
            <a:r>
              <a:rPr lang="en-IN" i="1" dirty="0">
                <a:solidFill>
                  <a:srgbClr val="111111"/>
                </a:solidFill>
                <a:latin typeface="+mj-lt"/>
                <a:ea typeface="Calibri" panose="020F0502020204030204" pitchFamily="34" charset="0"/>
                <a:cs typeface="Times New Roman" panose="02020603050405020304" pitchFamily="18" charset="0"/>
              </a:rPr>
              <a:t>“Maximizing sales is a primary objective for retailers, hence, finding the perfect site location that will facilitate both footfall and growth, is of key importance (O'Malley, et al, 1995)” </a:t>
            </a:r>
            <a:endParaRPr lang="en-IN" dirty="0">
              <a:latin typeface="+mj-l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00606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FA23D-ADE3-439A-B250-EA41E2591885}"/>
              </a:ext>
            </a:extLst>
          </p:cNvPr>
          <p:cNvSpPr>
            <a:spLocks noGrp="1"/>
          </p:cNvSpPr>
          <p:nvPr>
            <p:ph type="title"/>
          </p:nvPr>
        </p:nvSpPr>
        <p:spPr>
          <a:xfrm>
            <a:off x="581193" y="729658"/>
            <a:ext cx="11029616" cy="512733"/>
          </a:xfrm>
        </p:spPr>
        <p:txBody>
          <a:bodyPr/>
          <a:lstStyle/>
          <a:p>
            <a:r>
              <a:rPr lang="en-IN" b="1" cap="none" dirty="0"/>
              <a:t>Data Description</a:t>
            </a:r>
            <a:endParaRPr lang="en-IN" b="1" dirty="0"/>
          </a:p>
        </p:txBody>
      </p:sp>
      <p:sp>
        <p:nvSpPr>
          <p:cNvPr id="27" name="Rectangle 26">
            <a:extLst>
              <a:ext uri="{FF2B5EF4-FFF2-40B4-BE49-F238E27FC236}">
                <a16:creationId xmlns:a16="http://schemas.microsoft.com/office/drawing/2014/main" id="{6F7B5A4F-B2C6-4188-B442-FCB252386E88}"/>
              </a:ext>
            </a:extLst>
          </p:cNvPr>
          <p:cNvSpPr/>
          <p:nvPr/>
        </p:nvSpPr>
        <p:spPr>
          <a:xfrm>
            <a:off x="652671" y="1667103"/>
            <a:ext cx="10958138" cy="341632"/>
          </a:xfrm>
          <a:prstGeom prst="rect">
            <a:avLst/>
          </a:prstGeom>
        </p:spPr>
        <p:txBody>
          <a:bodyPr wrap="square">
            <a:spAutoFit/>
          </a:bodyPr>
          <a:lstStyle/>
          <a:p>
            <a:pPr lvl="0" defTabSz="444500">
              <a:lnSpc>
                <a:spcPct val="90000"/>
              </a:lnSpc>
              <a:spcBef>
                <a:spcPct val="0"/>
              </a:spcBef>
              <a:spcAft>
                <a:spcPct val="35000"/>
              </a:spcAft>
            </a:pPr>
            <a:r>
              <a:rPr lang="en-IN" dirty="0"/>
              <a:t>Four different datasets have been used in the analysis. </a:t>
            </a:r>
          </a:p>
        </p:txBody>
      </p:sp>
      <p:graphicFrame>
        <p:nvGraphicFramePr>
          <p:cNvPr id="28" name="Diagram 27">
            <a:extLst>
              <a:ext uri="{FF2B5EF4-FFF2-40B4-BE49-F238E27FC236}">
                <a16:creationId xmlns:a16="http://schemas.microsoft.com/office/drawing/2014/main" id="{A8C4D182-1508-4F01-A36D-CA676952748D}"/>
              </a:ext>
            </a:extLst>
          </p:cNvPr>
          <p:cNvGraphicFramePr/>
          <p:nvPr>
            <p:extLst>
              <p:ext uri="{D42A27DB-BD31-4B8C-83A1-F6EECF244321}">
                <p14:modId xmlns:p14="http://schemas.microsoft.com/office/powerpoint/2010/main" val="2681743103"/>
              </p:ext>
            </p:extLst>
          </p:nvPr>
        </p:nvGraphicFramePr>
        <p:xfrm>
          <a:off x="1048030" y="2085576"/>
          <a:ext cx="9914831" cy="46789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22772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90E9437-34FE-4261-9743-4A1AD8BAD71B}"/>
              </a:ext>
            </a:extLst>
          </p:cNvPr>
          <p:cNvGraphicFramePr/>
          <p:nvPr>
            <p:extLst>
              <p:ext uri="{D42A27DB-BD31-4B8C-83A1-F6EECF244321}">
                <p14:modId xmlns:p14="http://schemas.microsoft.com/office/powerpoint/2010/main" val="994477118"/>
              </p:ext>
            </p:extLst>
          </p:nvPr>
        </p:nvGraphicFramePr>
        <p:xfrm>
          <a:off x="725557" y="1490867"/>
          <a:ext cx="10644811" cy="613833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1">
            <a:extLst>
              <a:ext uri="{FF2B5EF4-FFF2-40B4-BE49-F238E27FC236}">
                <a16:creationId xmlns:a16="http://schemas.microsoft.com/office/drawing/2014/main" id="{2CE1B360-1A09-47F5-BCE3-05C1C42C5515}"/>
              </a:ext>
            </a:extLst>
          </p:cNvPr>
          <p:cNvSpPr txBox="1">
            <a:spLocks/>
          </p:cNvSpPr>
          <p:nvPr/>
        </p:nvSpPr>
        <p:spPr>
          <a:xfrm>
            <a:off x="581193" y="729658"/>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b="1" cap="none" dirty="0"/>
              <a:t>Methodology</a:t>
            </a:r>
            <a:endParaRPr lang="en-IN" b="1" dirty="0"/>
          </a:p>
        </p:txBody>
      </p:sp>
      <p:cxnSp>
        <p:nvCxnSpPr>
          <p:cNvPr id="3" name="Straight Connector 2">
            <a:extLst>
              <a:ext uri="{FF2B5EF4-FFF2-40B4-BE49-F238E27FC236}">
                <a16:creationId xmlns:a16="http://schemas.microsoft.com/office/drawing/2014/main" id="{E3BFB87E-C58E-4013-87A4-16854323238A}"/>
              </a:ext>
            </a:extLst>
          </p:cNvPr>
          <p:cNvCxnSpPr>
            <a:cxnSpLocks/>
          </p:cNvCxnSpPr>
          <p:nvPr/>
        </p:nvCxnSpPr>
        <p:spPr>
          <a:xfrm>
            <a:off x="1192696" y="2445026"/>
            <a:ext cx="6460434" cy="0"/>
          </a:xfrm>
          <a:prstGeom prst="line">
            <a:avLst/>
          </a:prstGeom>
          <a:ln w="57150">
            <a:solidFill>
              <a:schemeClr val="accent1"/>
            </a:solidFill>
            <a:prstDash val="dash"/>
          </a:ln>
          <a:effectLst>
            <a:outerShdw blurRad="44450" dist="27940" dir="5400000" algn="ctr">
              <a:srgbClr val="000000">
                <a:alpha val="32000"/>
              </a:srgbClr>
            </a:outerShdw>
          </a:effectLst>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7D3DF48F-B57D-4351-BA8E-0AD9F53D3620}"/>
              </a:ext>
            </a:extLst>
          </p:cNvPr>
          <p:cNvCxnSpPr>
            <a:cxnSpLocks/>
          </p:cNvCxnSpPr>
          <p:nvPr/>
        </p:nvCxnSpPr>
        <p:spPr>
          <a:xfrm>
            <a:off x="1772478" y="3491948"/>
            <a:ext cx="6467061" cy="0"/>
          </a:xfrm>
          <a:prstGeom prst="line">
            <a:avLst/>
          </a:prstGeom>
          <a:ln w="57150">
            <a:solidFill>
              <a:schemeClr val="accent1"/>
            </a:solidFill>
            <a:prstDash val="dash"/>
          </a:ln>
          <a:effectLst>
            <a:outerShdw blurRad="44450" dist="27940" dir="5400000" algn="ctr">
              <a:srgbClr val="000000">
                <a:alpha val="32000"/>
              </a:srgbClr>
            </a:outerShdw>
          </a:effec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0AEBA6B9-2A77-4E2F-8C8E-3278207A8C22}"/>
              </a:ext>
            </a:extLst>
          </p:cNvPr>
          <p:cNvCxnSpPr/>
          <p:nvPr/>
        </p:nvCxnSpPr>
        <p:spPr>
          <a:xfrm>
            <a:off x="2580863" y="4558749"/>
            <a:ext cx="6301408" cy="0"/>
          </a:xfrm>
          <a:prstGeom prst="line">
            <a:avLst/>
          </a:prstGeom>
          <a:ln w="57150">
            <a:solidFill>
              <a:schemeClr val="accent1"/>
            </a:solidFill>
            <a:prstDash val="dash"/>
          </a:ln>
          <a:effectLst>
            <a:outerShdw blurRad="44450" dist="27940" dir="5400000" algn="ctr">
              <a:srgbClr val="000000">
                <a:alpha val="32000"/>
              </a:srgbClr>
            </a:outerShdw>
          </a:effectLst>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077F075-5A3B-4330-B31B-1A82EF54A2B5}"/>
              </a:ext>
            </a:extLst>
          </p:cNvPr>
          <p:cNvCxnSpPr/>
          <p:nvPr/>
        </p:nvCxnSpPr>
        <p:spPr>
          <a:xfrm>
            <a:off x="3183835" y="5678554"/>
            <a:ext cx="6301408" cy="0"/>
          </a:xfrm>
          <a:prstGeom prst="line">
            <a:avLst/>
          </a:prstGeom>
          <a:ln w="57150">
            <a:solidFill>
              <a:schemeClr val="accent1"/>
            </a:solidFill>
            <a:prstDash val="dash"/>
          </a:ln>
          <a:effectLst>
            <a:outerShdw blurRad="44450" dist="27940" dir="5400000" algn="ctr">
              <a:srgbClr val="000000">
                <a:alpha val="32000"/>
              </a:srgbClr>
            </a:outerShdw>
          </a:effectLst>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5618D9F-538A-44EF-9288-689D677CFA15}"/>
              </a:ext>
            </a:extLst>
          </p:cNvPr>
          <p:cNvCxnSpPr/>
          <p:nvPr/>
        </p:nvCxnSpPr>
        <p:spPr>
          <a:xfrm>
            <a:off x="3684103" y="6675781"/>
            <a:ext cx="6301408" cy="0"/>
          </a:xfrm>
          <a:prstGeom prst="line">
            <a:avLst/>
          </a:prstGeom>
          <a:ln w="57150">
            <a:solidFill>
              <a:schemeClr val="accent1"/>
            </a:solidFill>
            <a:prstDash val="dash"/>
          </a:ln>
          <a:effectLst>
            <a:outerShdw blurRad="44450" dist="27940" dir="5400000" algn="ctr">
              <a:srgbClr val="000000">
                <a:alpha val="32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0282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DBCFC1-3A89-4CEA-A1C5-FD991767E85F}"/>
              </a:ext>
            </a:extLst>
          </p:cNvPr>
          <p:cNvSpPr txBox="1">
            <a:spLocks/>
          </p:cNvSpPr>
          <p:nvPr/>
        </p:nvSpPr>
        <p:spPr>
          <a:xfrm>
            <a:off x="581193" y="729658"/>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b="1" cap="none" dirty="0">
                <a:solidFill>
                  <a:schemeClr val="accent3">
                    <a:lumMod val="75000"/>
                  </a:schemeClr>
                </a:solidFill>
              </a:rPr>
              <a:t>Identifying</a:t>
            </a:r>
            <a:r>
              <a:rPr lang="en-IN" b="1" cap="none" dirty="0"/>
              <a:t> </a:t>
            </a:r>
            <a:r>
              <a:rPr lang="en-IN" sz="2400" b="1" cap="none" dirty="0">
                <a:solidFill>
                  <a:schemeClr val="accent3">
                    <a:lumMod val="75000"/>
                  </a:schemeClr>
                </a:solidFill>
              </a:rPr>
              <a:t>Cold Regions In Canada </a:t>
            </a:r>
          </a:p>
        </p:txBody>
      </p:sp>
      <p:grpSp>
        <p:nvGrpSpPr>
          <p:cNvPr id="9" name="Group 8">
            <a:extLst>
              <a:ext uri="{FF2B5EF4-FFF2-40B4-BE49-F238E27FC236}">
                <a16:creationId xmlns:a16="http://schemas.microsoft.com/office/drawing/2014/main" id="{C955C2CF-2689-4BEB-B557-09807EF5CF0F}"/>
              </a:ext>
            </a:extLst>
          </p:cNvPr>
          <p:cNvGrpSpPr/>
          <p:nvPr/>
        </p:nvGrpSpPr>
        <p:grpSpPr>
          <a:xfrm>
            <a:off x="457228" y="1608967"/>
            <a:ext cx="5731510" cy="2261392"/>
            <a:chOff x="457228" y="1708357"/>
            <a:chExt cx="5731510" cy="2261392"/>
          </a:xfrm>
        </p:grpSpPr>
        <p:pic>
          <p:nvPicPr>
            <p:cNvPr id="6" name="Picture 5">
              <a:extLst>
                <a:ext uri="{FF2B5EF4-FFF2-40B4-BE49-F238E27FC236}">
                  <a16:creationId xmlns:a16="http://schemas.microsoft.com/office/drawing/2014/main" id="{817C43FF-DE20-4A38-A47B-546B2BB8B2B5}"/>
                </a:ext>
              </a:extLst>
            </p:cNvPr>
            <p:cNvPicPr/>
            <p:nvPr/>
          </p:nvPicPr>
          <p:blipFill>
            <a:blip r:embed="rId2"/>
            <a:stretch>
              <a:fillRect/>
            </a:stretch>
          </p:blipFill>
          <p:spPr>
            <a:xfrm>
              <a:off x="457228" y="1708357"/>
              <a:ext cx="5731510" cy="1989000"/>
            </a:xfrm>
            <a:prstGeom prst="rect">
              <a:avLst/>
            </a:prstGeom>
          </p:spPr>
        </p:pic>
        <p:sp>
          <p:nvSpPr>
            <p:cNvPr id="8" name="Rectangle 7">
              <a:extLst>
                <a:ext uri="{FF2B5EF4-FFF2-40B4-BE49-F238E27FC236}">
                  <a16:creationId xmlns:a16="http://schemas.microsoft.com/office/drawing/2014/main" id="{E5E3F8A1-DE69-4DFB-A370-52903461CECF}"/>
                </a:ext>
              </a:extLst>
            </p:cNvPr>
            <p:cNvSpPr/>
            <p:nvPr/>
          </p:nvSpPr>
          <p:spPr>
            <a:xfrm>
              <a:off x="2325278" y="3709100"/>
              <a:ext cx="2015295" cy="26064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1: Weather Station Dataset</a:t>
              </a:r>
              <a:endParaRPr lang="en-IN" sz="1600" dirty="0">
                <a:effectLst/>
                <a:ea typeface="Calibri" panose="020F0502020204030204" pitchFamily="34" charset="0"/>
                <a:cs typeface="Times New Roman" panose="02020603050405020304" pitchFamily="18" charset="0"/>
              </a:endParaRPr>
            </a:p>
          </p:txBody>
        </p:sp>
      </p:grpSp>
      <p:sp>
        <p:nvSpPr>
          <p:cNvPr id="13" name="Content Placeholder 3">
            <a:extLst>
              <a:ext uri="{FF2B5EF4-FFF2-40B4-BE49-F238E27FC236}">
                <a16:creationId xmlns:a16="http://schemas.microsoft.com/office/drawing/2014/main" id="{6D71A59D-C08B-4FBF-AFF8-E72623FE25F9}"/>
              </a:ext>
            </a:extLst>
          </p:cNvPr>
          <p:cNvSpPr>
            <a:spLocks noGrp="1"/>
          </p:cNvSpPr>
          <p:nvPr>
            <p:ph sz="half" idx="1"/>
          </p:nvPr>
        </p:nvSpPr>
        <p:spPr>
          <a:xfrm>
            <a:off x="6416042" y="1302453"/>
            <a:ext cx="5194767" cy="2495897"/>
          </a:xfrm>
        </p:spPr>
        <p:txBody>
          <a:bodyPr>
            <a:normAutofit/>
          </a:bodyPr>
          <a:lstStyle/>
          <a:p>
            <a:r>
              <a:rPr lang="en-IN" sz="1600" i="1" dirty="0"/>
              <a:t>Weather Station data from “Environment Monthly, July’15”</a:t>
            </a:r>
          </a:p>
          <a:p>
            <a:r>
              <a:rPr lang="en-IN" sz="1600" i="1" dirty="0"/>
              <a:t>25 Data points for 1341 weather stations spread across Canada</a:t>
            </a:r>
          </a:p>
          <a:p>
            <a:r>
              <a:rPr lang="en-IN" sz="1600" dirty="0">
                <a:ea typeface="Calibri" panose="020F0502020204030204" pitchFamily="34" charset="0"/>
                <a:cs typeface="Times New Roman" panose="02020603050405020304" pitchFamily="18" charset="0"/>
              </a:rPr>
              <a:t>Location coordinates, min. and max. temperature readings, precipitation, snowfall, sunshine etc. </a:t>
            </a:r>
          </a:p>
        </p:txBody>
      </p:sp>
      <p:sp>
        <p:nvSpPr>
          <p:cNvPr id="14" name="Content Placeholder 3">
            <a:extLst>
              <a:ext uri="{FF2B5EF4-FFF2-40B4-BE49-F238E27FC236}">
                <a16:creationId xmlns:a16="http://schemas.microsoft.com/office/drawing/2014/main" id="{7BC7BA58-95D6-464E-864D-26A85E6397C4}"/>
              </a:ext>
            </a:extLst>
          </p:cNvPr>
          <p:cNvSpPr txBox="1">
            <a:spLocks/>
          </p:cNvSpPr>
          <p:nvPr/>
        </p:nvSpPr>
        <p:spPr>
          <a:xfrm>
            <a:off x="316743" y="3929694"/>
            <a:ext cx="5194767" cy="2495897"/>
          </a:xfrm>
          <a:prstGeom prst="rect">
            <a:avLst/>
          </a:prstGeom>
        </p:spPr>
        <p:txBody>
          <a:bodyPr vert="horz" lIns="91440" tIns="45720" rIns="91440" bIns="45720" rtlCol="0" anchor="ctr">
            <a:normAutofit fontScale="92500"/>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dirty="0"/>
              <a:t>Location-based data, hence using </a:t>
            </a:r>
            <a:r>
              <a:rPr lang="en-IN" i="1" dirty="0"/>
              <a:t>DBSCAN (Density Based Spatial Clustering of Applications with Noise)</a:t>
            </a:r>
            <a:r>
              <a:rPr lang="en-IN" dirty="0"/>
              <a:t>. </a:t>
            </a:r>
          </a:p>
          <a:p>
            <a:pPr lvl="1"/>
            <a:r>
              <a:rPr lang="en-IN" dirty="0"/>
              <a:t>Works best with spatial data with noise </a:t>
            </a:r>
          </a:p>
          <a:p>
            <a:pPr lvl="1"/>
            <a:r>
              <a:rPr lang="en-IN" dirty="0"/>
              <a:t>Locates regions of high density that are separated from one another by regions of low density.</a:t>
            </a:r>
          </a:p>
          <a:p>
            <a:r>
              <a:rPr lang="en-IN" dirty="0"/>
              <a:t>Radius of 300 </a:t>
            </a:r>
            <a:r>
              <a:rPr lang="en-IN" dirty="0" err="1"/>
              <a:t>mtrs</a:t>
            </a:r>
            <a:r>
              <a:rPr lang="en-IN" dirty="0"/>
              <a:t> and min. sample size of 10 taken</a:t>
            </a:r>
          </a:p>
          <a:p>
            <a:r>
              <a:rPr lang="en-IN" dirty="0"/>
              <a:t>Total of 9 clusters and 428 outliers observed</a:t>
            </a:r>
          </a:p>
        </p:txBody>
      </p:sp>
      <p:grpSp>
        <p:nvGrpSpPr>
          <p:cNvPr id="17" name="Group 16">
            <a:extLst>
              <a:ext uri="{FF2B5EF4-FFF2-40B4-BE49-F238E27FC236}">
                <a16:creationId xmlns:a16="http://schemas.microsoft.com/office/drawing/2014/main" id="{1CA84565-C7AA-47D9-9DB0-3FA3F10B9090}"/>
              </a:ext>
            </a:extLst>
          </p:cNvPr>
          <p:cNvGrpSpPr/>
          <p:nvPr/>
        </p:nvGrpSpPr>
        <p:grpSpPr>
          <a:xfrm>
            <a:off x="6111171" y="3810169"/>
            <a:ext cx="5731510" cy="2972350"/>
            <a:chOff x="6111171" y="3810169"/>
            <a:chExt cx="5731510" cy="2972350"/>
          </a:xfrm>
        </p:grpSpPr>
        <p:pic>
          <p:nvPicPr>
            <p:cNvPr id="15" name="Picture 14">
              <a:extLst>
                <a:ext uri="{FF2B5EF4-FFF2-40B4-BE49-F238E27FC236}">
                  <a16:creationId xmlns:a16="http://schemas.microsoft.com/office/drawing/2014/main" id="{285A18E5-A727-4E69-91E5-2DC8C5CE54C6}"/>
                </a:ext>
              </a:extLst>
            </p:cNvPr>
            <p:cNvPicPr/>
            <p:nvPr/>
          </p:nvPicPr>
          <p:blipFill>
            <a:blip r:embed="rId3"/>
            <a:stretch>
              <a:fillRect/>
            </a:stretch>
          </p:blipFill>
          <p:spPr>
            <a:xfrm>
              <a:off x="6111171" y="3810169"/>
              <a:ext cx="5731510" cy="2734945"/>
            </a:xfrm>
            <a:prstGeom prst="rect">
              <a:avLst/>
            </a:prstGeom>
          </p:spPr>
        </p:pic>
        <p:sp>
          <p:nvSpPr>
            <p:cNvPr id="16" name="Rectangle 15">
              <a:extLst>
                <a:ext uri="{FF2B5EF4-FFF2-40B4-BE49-F238E27FC236}">
                  <a16:creationId xmlns:a16="http://schemas.microsoft.com/office/drawing/2014/main" id="{7FC2F7C8-9EE1-41A4-95C0-8431749B9FD1}"/>
                </a:ext>
              </a:extLst>
            </p:cNvPr>
            <p:cNvSpPr/>
            <p:nvPr/>
          </p:nvSpPr>
          <p:spPr>
            <a:xfrm>
              <a:off x="7249822" y="6521870"/>
              <a:ext cx="3437159" cy="26064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2: Weather Station Visualisation on map of Canada</a:t>
              </a:r>
              <a:endParaRPr lang="en-IN" sz="1600" dirty="0">
                <a:effectLst/>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270153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DBCFC1-3A89-4CEA-A1C5-FD991767E85F}"/>
              </a:ext>
            </a:extLst>
          </p:cNvPr>
          <p:cNvSpPr txBox="1">
            <a:spLocks/>
          </p:cNvSpPr>
          <p:nvPr/>
        </p:nvSpPr>
        <p:spPr>
          <a:xfrm>
            <a:off x="581193" y="729658"/>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b="1" cap="none" dirty="0">
                <a:solidFill>
                  <a:schemeClr val="accent3">
                    <a:lumMod val="75000"/>
                  </a:schemeClr>
                </a:solidFill>
              </a:rPr>
              <a:t>Identifying</a:t>
            </a:r>
            <a:r>
              <a:rPr lang="en-IN" b="1" cap="none" dirty="0"/>
              <a:t> </a:t>
            </a:r>
            <a:r>
              <a:rPr lang="en-IN" sz="2400" b="1" cap="none" dirty="0">
                <a:solidFill>
                  <a:schemeClr val="accent3">
                    <a:lumMod val="75000"/>
                  </a:schemeClr>
                </a:solidFill>
              </a:rPr>
              <a:t>Cold Regions In Canada </a:t>
            </a:r>
          </a:p>
        </p:txBody>
      </p:sp>
      <p:grpSp>
        <p:nvGrpSpPr>
          <p:cNvPr id="11" name="Group 10">
            <a:extLst>
              <a:ext uri="{FF2B5EF4-FFF2-40B4-BE49-F238E27FC236}">
                <a16:creationId xmlns:a16="http://schemas.microsoft.com/office/drawing/2014/main" id="{994EF10C-49A5-4A4E-A45F-D990071E0FAC}"/>
              </a:ext>
            </a:extLst>
          </p:cNvPr>
          <p:cNvGrpSpPr/>
          <p:nvPr/>
        </p:nvGrpSpPr>
        <p:grpSpPr>
          <a:xfrm>
            <a:off x="356456" y="1452252"/>
            <a:ext cx="5731510" cy="2943988"/>
            <a:chOff x="6013202" y="3858413"/>
            <a:chExt cx="5731510" cy="2943988"/>
          </a:xfrm>
        </p:grpSpPr>
        <p:pic>
          <p:nvPicPr>
            <p:cNvPr id="7" name="Picture 6">
              <a:extLst>
                <a:ext uri="{FF2B5EF4-FFF2-40B4-BE49-F238E27FC236}">
                  <a16:creationId xmlns:a16="http://schemas.microsoft.com/office/drawing/2014/main" id="{F819DE21-9556-44DC-946E-3EC9D18D4D68}"/>
                </a:ext>
              </a:extLst>
            </p:cNvPr>
            <p:cNvPicPr/>
            <p:nvPr/>
          </p:nvPicPr>
          <p:blipFill>
            <a:blip r:embed="rId2"/>
            <a:stretch>
              <a:fillRect/>
            </a:stretch>
          </p:blipFill>
          <p:spPr>
            <a:xfrm>
              <a:off x="6013202" y="3858413"/>
              <a:ext cx="5731510" cy="2699385"/>
            </a:xfrm>
            <a:prstGeom prst="rect">
              <a:avLst/>
            </a:prstGeom>
          </p:spPr>
        </p:pic>
        <p:sp>
          <p:nvSpPr>
            <p:cNvPr id="10" name="Rectangle 9">
              <a:extLst>
                <a:ext uri="{FF2B5EF4-FFF2-40B4-BE49-F238E27FC236}">
                  <a16:creationId xmlns:a16="http://schemas.microsoft.com/office/drawing/2014/main" id="{AD01C553-2DC5-49E0-9580-F915D2E7E3E0}"/>
                </a:ext>
              </a:extLst>
            </p:cNvPr>
            <p:cNvSpPr/>
            <p:nvPr/>
          </p:nvSpPr>
          <p:spPr>
            <a:xfrm>
              <a:off x="7316656" y="6541752"/>
              <a:ext cx="2826415" cy="26064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3: DBSCAN Clusters of Weather Stations </a:t>
              </a:r>
              <a:endParaRPr lang="en-IN" sz="1600" dirty="0">
                <a:effectLst/>
                <a:ea typeface="Calibri" panose="020F0502020204030204" pitchFamily="34" charset="0"/>
                <a:cs typeface="Times New Roman" panose="02020603050405020304" pitchFamily="18" charset="0"/>
              </a:endParaRPr>
            </a:p>
          </p:txBody>
        </p:sp>
      </p:grpSp>
      <p:sp>
        <p:nvSpPr>
          <p:cNvPr id="14" name="Content Placeholder 3">
            <a:extLst>
              <a:ext uri="{FF2B5EF4-FFF2-40B4-BE49-F238E27FC236}">
                <a16:creationId xmlns:a16="http://schemas.microsoft.com/office/drawing/2014/main" id="{7BC7BA58-95D6-464E-864D-26A85E6397C4}"/>
              </a:ext>
            </a:extLst>
          </p:cNvPr>
          <p:cNvSpPr txBox="1">
            <a:spLocks/>
          </p:cNvSpPr>
          <p:nvPr/>
        </p:nvSpPr>
        <p:spPr>
          <a:xfrm>
            <a:off x="6339842" y="1474732"/>
            <a:ext cx="5194767" cy="2495897"/>
          </a:xfrm>
          <a:prstGeom prst="rect">
            <a:avLst/>
          </a:prstGeom>
        </p:spPr>
        <p:txBody>
          <a:bodyPr vert="horz" lIns="91440" tIns="45720" rIns="91440" bIns="45720" rtlCol="0" anchor="ctr">
            <a:normAutofit/>
          </a:bodyPr>
          <a:lst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IN" dirty="0">
                <a:ea typeface="Calibri" panose="020F0502020204030204" pitchFamily="34" charset="0"/>
                <a:cs typeface="Times New Roman" panose="02020603050405020304" pitchFamily="18" charset="0"/>
              </a:rPr>
              <a:t>Clusters 5, 3 and 6 are the ones with lowest mean min. temperatures of around -15 °C. </a:t>
            </a:r>
          </a:p>
          <a:p>
            <a:r>
              <a:rPr lang="en-IN" dirty="0">
                <a:ea typeface="Calibri" panose="020F0502020204030204" pitchFamily="34" charset="0"/>
                <a:cs typeface="Times New Roman" panose="02020603050405020304" pitchFamily="18" charset="0"/>
              </a:rPr>
              <a:t>Clusters in the western part are warmer compared to eastern </a:t>
            </a:r>
          </a:p>
          <a:p>
            <a:r>
              <a:rPr lang="en-IN" dirty="0">
                <a:ea typeface="Calibri" panose="020F0502020204030204" pitchFamily="34" charset="0"/>
                <a:cs typeface="Times New Roman" panose="02020603050405020304" pitchFamily="18" charset="0"/>
              </a:rPr>
              <a:t>Avg. min. temperature of western part above 0°C</a:t>
            </a:r>
          </a:p>
          <a:p>
            <a:r>
              <a:rPr lang="en-IN" dirty="0">
                <a:ea typeface="Calibri" panose="020F0502020204030204" pitchFamily="34" charset="0"/>
                <a:cs typeface="Times New Roman" panose="02020603050405020304" pitchFamily="18" charset="0"/>
              </a:rPr>
              <a:t>Clusters in eastern part i.e. 7 &amp; 8 have a min. temperature of -6°C. </a:t>
            </a:r>
          </a:p>
        </p:txBody>
      </p:sp>
      <p:sp>
        <p:nvSpPr>
          <p:cNvPr id="5" name="Rectangle 4">
            <a:extLst>
              <a:ext uri="{FF2B5EF4-FFF2-40B4-BE49-F238E27FC236}">
                <a16:creationId xmlns:a16="http://schemas.microsoft.com/office/drawing/2014/main" id="{758DECCD-ABCA-4408-BF25-50BCB9F72B51}"/>
              </a:ext>
            </a:extLst>
          </p:cNvPr>
          <p:cNvSpPr/>
          <p:nvPr/>
        </p:nvSpPr>
        <p:spPr>
          <a:xfrm>
            <a:off x="573159" y="4396240"/>
            <a:ext cx="11029615" cy="2367186"/>
          </a:xfrm>
          <a:prstGeom prst="rect">
            <a:avLst/>
          </a:prstGeom>
        </p:spPr>
        <p:txBody>
          <a:bodyPr wrap="square">
            <a:spAutoFit/>
          </a:bodyPr>
          <a:lstStyle/>
          <a:p>
            <a:pPr algn="just">
              <a:lnSpc>
                <a:spcPct val="107000"/>
              </a:lnSpc>
              <a:spcAft>
                <a:spcPts val="800"/>
              </a:spcAft>
            </a:pPr>
            <a:r>
              <a:rPr lang="en-IN" sz="1700" dirty="0">
                <a:solidFill>
                  <a:schemeClr val="tx1">
                    <a:lumMod val="75000"/>
                    <a:lumOff val="25000"/>
                  </a:schemeClr>
                </a:solidFill>
                <a:cs typeface="Times New Roman" panose="02020603050405020304" pitchFamily="18" charset="0"/>
              </a:rPr>
              <a:t>With further analysis of data, eastern part seems more suitable owing to following factors</a:t>
            </a:r>
            <a:r>
              <a:rPr lang="en-IN" dirty="0">
                <a:ea typeface="Calibri" panose="020F0502020204030204" pitchFamily="34" charset="0"/>
                <a:cs typeface="Times New Roman" panose="02020603050405020304" pitchFamily="18" charset="0"/>
              </a:rPr>
              <a:t>:</a:t>
            </a:r>
          </a:p>
          <a:p>
            <a:pPr marL="306000" marR="0" lvl="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700" dirty="0">
                <a:solidFill>
                  <a:schemeClr val="tx1">
                    <a:lumMod val="75000"/>
                    <a:lumOff val="25000"/>
                  </a:schemeClr>
                </a:solidFill>
                <a:cs typeface="Times New Roman" panose="02020603050405020304" pitchFamily="18" charset="0"/>
              </a:rPr>
              <a:t>More no. of weather stations, 266 compared to 215 in western part; </a:t>
            </a:r>
          </a:p>
          <a:p>
            <a:pPr marL="306000" marR="0" lvl="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700" dirty="0">
                <a:solidFill>
                  <a:schemeClr val="tx1">
                    <a:lumMod val="75000"/>
                    <a:lumOff val="25000"/>
                  </a:schemeClr>
                </a:solidFill>
                <a:cs typeface="Times New Roman" panose="02020603050405020304" pitchFamily="18" charset="0"/>
              </a:rPr>
              <a:t>Lower mean of minimum temperature, -16.3°C compared to -13.8°C</a:t>
            </a:r>
          </a:p>
          <a:p>
            <a:pPr marL="306000" marR="0" lvl="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700" dirty="0">
                <a:solidFill>
                  <a:schemeClr val="tx1">
                    <a:lumMod val="75000"/>
                    <a:lumOff val="25000"/>
                  </a:schemeClr>
                </a:solidFill>
                <a:cs typeface="Times New Roman" panose="02020603050405020304" pitchFamily="18" charset="0"/>
              </a:rPr>
              <a:t>Proximity of clusters 6, 7 and 8 which too have low temperatures of -13°C, -10°C and -4°C resp.; Unlike in western part surrounded by clusters with a mean temp of -2°C.</a:t>
            </a:r>
          </a:p>
          <a:p>
            <a:pPr marL="306000" marR="0" lvl="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700" dirty="0">
                <a:solidFill>
                  <a:schemeClr val="tx1">
                    <a:lumMod val="75000"/>
                    <a:lumOff val="25000"/>
                  </a:schemeClr>
                </a:solidFill>
                <a:cs typeface="Times New Roman" panose="02020603050405020304" pitchFamily="18" charset="0"/>
              </a:rPr>
              <a:t>High number of clusters </a:t>
            </a:r>
            <a:r>
              <a:rPr lang="en-IN" dirty="0">
                <a:ea typeface="Calibri" panose="020F0502020204030204" pitchFamily="34" charset="0"/>
                <a:cs typeface="Times New Roman" panose="02020603050405020304" pitchFamily="18" charset="0"/>
              </a:rPr>
              <a:t>implies more footfalls hence more demand in the vicinity of our product.</a:t>
            </a:r>
          </a:p>
        </p:txBody>
      </p:sp>
    </p:spTree>
    <p:extLst>
      <p:ext uri="{BB962C8B-B14F-4D97-AF65-F5344CB8AC3E}">
        <p14:creationId xmlns:p14="http://schemas.microsoft.com/office/powerpoint/2010/main" val="22198392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CE1B360-1A09-47F5-BCE3-05C1C42C5515}"/>
              </a:ext>
            </a:extLst>
          </p:cNvPr>
          <p:cNvSpPr txBox="1">
            <a:spLocks/>
          </p:cNvSpPr>
          <p:nvPr/>
        </p:nvSpPr>
        <p:spPr>
          <a:xfrm>
            <a:off x="581193" y="729658"/>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b="1" dirty="0"/>
          </a:p>
        </p:txBody>
      </p:sp>
      <p:pic>
        <p:nvPicPr>
          <p:cNvPr id="9" name="Picture 8">
            <a:extLst>
              <a:ext uri="{FF2B5EF4-FFF2-40B4-BE49-F238E27FC236}">
                <a16:creationId xmlns:a16="http://schemas.microsoft.com/office/drawing/2014/main" id="{E5DA2B76-5BF7-40C0-8C0D-0C8A8EF0171D}"/>
              </a:ext>
            </a:extLst>
          </p:cNvPr>
          <p:cNvPicPr/>
          <p:nvPr/>
        </p:nvPicPr>
        <p:blipFill>
          <a:blip r:embed="rId2"/>
          <a:stretch>
            <a:fillRect/>
          </a:stretch>
        </p:blipFill>
        <p:spPr>
          <a:xfrm>
            <a:off x="288263" y="2426970"/>
            <a:ext cx="5731510" cy="2004060"/>
          </a:xfrm>
          <a:prstGeom prst="rect">
            <a:avLst/>
          </a:prstGeom>
        </p:spPr>
      </p:pic>
      <p:pic>
        <p:nvPicPr>
          <p:cNvPr id="13" name="Picture 12">
            <a:extLst>
              <a:ext uri="{FF2B5EF4-FFF2-40B4-BE49-F238E27FC236}">
                <a16:creationId xmlns:a16="http://schemas.microsoft.com/office/drawing/2014/main" id="{B5A32D5F-9FE6-44CC-9C42-8A21182BD914}"/>
              </a:ext>
            </a:extLst>
          </p:cNvPr>
          <p:cNvPicPr/>
          <p:nvPr/>
        </p:nvPicPr>
        <p:blipFill>
          <a:blip r:embed="rId3"/>
          <a:stretch>
            <a:fillRect/>
          </a:stretch>
        </p:blipFill>
        <p:spPr>
          <a:xfrm>
            <a:off x="6172228" y="4557850"/>
            <a:ext cx="5731510" cy="2016125"/>
          </a:xfrm>
          <a:prstGeom prst="rect">
            <a:avLst/>
          </a:prstGeom>
        </p:spPr>
      </p:pic>
      <p:sp>
        <p:nvSpPr>
          <p:cNvPr id="14" name="Title 1">
            <a:extLst>
              <a:ext uri="{FF2B5EF4-FFF2-40B4-BE49-F238E27FC236}">
                <a16:creationId xmlns:a16="http://schemas.microsoft.com/office/drawing/2014/main" id="{BFA41422-5D34-4D10-8C2D-4C7D1B222A33}"/>
              </a:ext>
            </a:extLst>
          </p:cNvPr>
          <p:cNvSpPr txBox="1">
            <a:spLocks/>
          </p:cNvSpPr>
          <p:nvPr/>
        </p:nvSpPr>
        <p:spPr>
          <a:xfrm>
            <a:off x="634203" y="752851"/>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b="1" cap="none" dirty="0">
                <a:solidFill>
                  <a:schemeClr val="accent3">
                    <a:lumMod val="75000"/>
                  </a:schemeClr>
                </a:solidFill>
              </a:rPr>
              <a:t>Selecting the Region with Better Business Prospects </a:t>
            </a:r>
          </a:p>
        </p:txBody>
      </p:sp>
      <p:sp>
        <p:nvSpPr>
          <p:cNvPr id="2" name="Rectangle 1">
            <a:extLst>
              <a:ext uri="{FF2B5EF4-FFF2-40B4-BE49-F238E27FC236}">
                <a16:creationId xmlns:a16="http://schemas.microsoft.com/office/drawing/2014/main" id="{C96EAC51-D99F-4688-87CC-8D03ADC2683E}"/>
              </a:ext>
            </a:extLst>
          </p:cNvPr>
          <p:cNvSpPr/>
          <p:nvPr/>
        </p:nvSpPr>
        <p:spPr>
          <a:xfrm>
            <a:off x="364439" y="1517517"/>
            <a:ext cx="11206614" cy="646331"/>
          </a:xfrm>
          <a:prstGeom prst="rect">
            <a:avLst/>
          </a:prstGeom>
        </p:spPr>
        <p:txBody>
          <a:bodyPr wrap="square">
            <a:spAutoFit/>
          </a:bodyPr>
          <a:lstStyle/>
          <a:p>
            <a:r>
              <a:rPr lang="en-IN" dirty="0">
                <a:ea typeface="Calibri" panose="020F0502020204030204" pitchFamily="34" charset="0"/>
              </a:rPr>
              <a:t>Eastern part consists majorly of two regions </a:t>
            </a:r>
            <a:r>
              <a:rPr lang="en-IN" b="1" i="1" dirty="0">
                <a:ea typeface="Calibri" panose="020F0502020204030204" pitchFamily="34" charset="0"/>
              </a:rPr>
              <a:t>QC (Quebec) and ON (Ontario).</a:t>
            </a:r>
            <a:r>
              <a:rPr lang="en-IN" dirty="0">
                <a:ea typeface="Calibri" panose="020F0502020204030204" pitchFamily="34" charset="0"/>
              </a:rPr>
              <a:t> The demographic and census data is further analysed</a:t>
            </a:r>
            <a:endParaRPr lang="en-IN" dirty="0"/>
          </a:p>
        </p:txBody>
      </p:sp>
      <p:sp>
        <p:nvSpPr>
          <p:cNvPr id="15" name="Rectangle 14">
            <a:extLst>
              <a:ext uri="{FF2B5EF4-FFF2-40B4-BE49-F238E27FC236}">
                <a16:creationId xmlns:a16="http://schemas.microsoft.com/office/drawing/2014/main" id="{D326446F-E33C-409D-A21D-E12065AC436E}"/>
              </a:ext>
            </a:extLst>
          </p:cNvPr>
          <p:cNvSpPr/>
          <p:nvPr/>
        </p:nvSpPr>
        <p:spPr>
          <a:xfrm>
            <a:off x="334623" y="4850296"/>
            <a:ext cx="5731510" cy="1281376"/>
          </a:xfrm>
          <a:prstGeom prst="rect">
            <a:avLst/>
          </a:prstGeom>
        </p:spPr>
        <p:txBody>
          <a:bodyPr wrap="square">
            <a:spAutoFit/>
          </a:bodyPr>
          <a:lstStyle/>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Ontario has higher number of earning individuals, indicating more consumers</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Ontario has higher average household income than Quebec, indicating better spending potential</a:t>
            </a:r>
          </a:p>
        </p:txBody>
      </p:sp>
      <p:sp>
        <p:nvSpPr>
          <p:cNvPr id="5" name="Rectangle 4">
            <a:extLst>
              <a:ext uri="{FF2B5EF4-FFF2-40B4-BE49-F238E27FC236}">
                <a16:creationId xmlns:a16="http://schemas.microsoft.com/office/drawing/2014/main" id="{893ED7F7-4893-461F-8169-F627DBD774A4}"/>
              </a:ext>
            </a:extLst>
          </p:cNvPr>
          <p:cNvSpPr/>
          <p:nvPr/>
        </p:nvSpPr>
        <p:spPr>
          <a:xfrm>
            <a:off x="6069491" y="2735421"/>
            <a:ext cx="6096000" cy="1281376"/>
          </a:xfrm>
          <a:prstGeom prst="rect">
            <a:avLst/>
          </a:prstGeom>
        </p:spPr>
        <p:txBody>
          <a:bodyPr>
            <a:spAutoFit/>
          </a:bodyPr>
          <a:lstStyle/>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Ontario has higher population, higher population density hence more coverage for our brand</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Ontario has had a higher percentage increase in population over the years indicating a stable and rising economy</a:t>
            </a:r>
          </a:p>
        </p:txBody>
      </p:sp>
      <p:sp>
        <p:nvSpPr>
          <p:cNvPr id="8" name="Rectangle 7">
            <a:extLst>
              <a:ext uri="{FF2B5EF4-FFF2-40B4-BE49-F238E27FC236}">
                <a16:creationId xmlns:a16="http://schemas.microsoft.com/office/drawing/2014/main" id="{F266EEA7-7724-40B7-876D-00DB895C178D}"/>
              </a:ext>
            </a:extLst>
          </p:cNvPr>
          <p:cNvSpPr/>
          <p:nvPr/>
        </p:nvSpPr>
        <p:spPr>
          <a:xfrm>
            <a:off x="2999193" y="6245946"/>
            <a:ext cx="1646605" cy="523220"/>
          </a:xfrm>
          <a:prstGeom prst="rect">
            <a:avLst/>
          </a:prstGeom>
        </p:spPr>
        <p:txBody>
          <a:bodyPr wrap="none">
            <a:spAutoFit/>
          </a:bodyPr>
          <a:lstStyle/>
          <a:p>
            <a:r>
              <a:rPr lang="en-IN" sz="2800" b="1" i="1" dirty="0">
                <a:solidFill>
                  <a:schemeClr val="accent6">
                    <a:lumMod val="75000"/>
                  </a:schemeClr>
                </a:solidFill>
                <a:effectLst>
                  <a:outerShdw blurRad="38100" dist="38100" dir="2700000" algn="tl">
                    <a:srgbClr val="000000">
                      <a:alpha val="43137"/>
                    </a:srgbClr>
                  </a:outerShdw>
                </a:effectLst>
                <a:latin typeface="+mj-lt"/>
                <a:ea typeface="Calibri" panose="020F0502020204030204" pitchFamily="34" charset="0"/>
              </a:rPr>
              <a:t>Ontario</a:t>
            </a:r>
            <a:endParaRPr lang="en-IN" sz="2800" dirty="0">
              <a:solidFill>
                <a:schemeClr val="accent6">
                  <a:lumMod val="75000"/>
                </a:schemeClr>
              </a:solidFill>
              <a:effectLst>
                <a:outerShdw blurRad="38100" dist="38100" dir="2700000" algn="tl">
                  <a:srgbClr val="000000">
                    <a:alpha val="43137"/>
                  </a:srgbClr>
                </a:outerShdw>
              </a:effectLst>
              <a:latin typeface="+mj-lt"/>
            </a:endParaRPr>
          </a:p>
        </p:txBody>
      </p:sp>
      <p:pic>
        <p:nvPicPr>
          <p:cNvPr id="17" name="Content Placeholder 5">
            <a:extLst>
              <a:ext uri="{FF2B5EF4-FFF2-40B4-BE49-F238E27FC236}">
                <a16:creationId xmlns:a16="http://schemas.microsoft.com/office/drawing/2014/main" id="{39AFFB02-555D-4942-8E49-DFFD5ED0A79C}"/>
              </a:ext>
            </a:extLst>
          </p:cNvPr>
          <p:cNvPicPr>
            <a:picLocks noGrp="1" noChangeAspect="1"/>
          </p:cNvPicPr>
          <p:nvPr>
            <p:ph sz="half" idx="1"/>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628684" y="6143514"/>
            <a:ext cx="477604" cy="522606"/>
          </a:xfrm>
        </p:spPr>
      </p:pic>
      <p:sp>
        <p:nvSpPr>
          <p:cNvPr id="18" name="Rectangle 17">
            <a:extLst>
              <a:ext uri="{FF2B5EF4-FFF2-40B4-BE49-F238E27FC236}">
                <a16:creationId xmlns:a16="http://schemas.microsoft.com/office/drawing/2014/main" id="{B14E9D44-D1A8-471A-AC71-775A46B77F33}"/>
              </a:ext>
            </a:extLst>
          </p:cNvPr>
          <p:cNvSpPr/>
          <p:nvPr/>
        </p:nvSpPr>
        <p:spPr>
          <a:xfrm>
            <a:off x="527662" y="6249261"/>
            <a:ext cx="1513556" cy="523220"/>
          </a:xfrm>
          <a:prstGeom prst="rect">
            <a:avLst/>
          </a:prstGeom>
        </p:spPr>
        <p:txBody>
          <a:bodyPr wrap="none">
            <a:spAutoFit/>
          </a:bodyPr>
          <a:lstStyle/>
          <a:p>
            <a:r>
              <a:rPr lang="en-IN" sz="2800" b="1" i="1" dirty="0">
                <a:solidFill>
                  <a:schemeClr val="accent6">
                    <a:lumMod val="75000"/>
                  </a:schemeClr>
                </a:solidFill>
                <a:effectLst>
                  <a:outerShdw blurRad="38100" dist="38100" dir="2700000" algn="tl">
                    <a:srgbClr val="000000">
                      <a:alpha val="43137"/>
                    </a:srgbClr>
                  </a:outerShdw>
                </a:effectLst>
                <a:latin typeface="+mj-lt"/>
                <a:ea typeface="Calibri" panose="020F0502020204030204" pitchFamily="34" charset="0"/>
              </a:rPr>
              <a:t>Quebec</a:t>
            </a:r>
            <a:endParaRPr lang="en-IN" sz="2800" dirty="0">
              <a:solidFill>
                <a:schemeClr val="accent6">
                  <a:lumMod val="75000"/>
                </a:schemeClr>
              </a:solidFill>
              <a:effectLst>
                <a:outerShdw blurRad="38100" dist="38100" dir="2700000" algn="tl">
                  <a:srgbClr val="000000">
                    <a:alpha val="43137"/>
                  </a:srgbClr>
                </a:outerShdw>
              </a:effectLst>
              <a:latin typeface="+mj-lt"/>
            </a:endParaRPr>
          </a:p>
        </p:txBody>
      </p:sp>
      <p:pic>
        <p:nvPicPr>
          <p:cNvPr id="19" name="Graphic 18">
            <a:extLst>
              <a:ext uri="{FF2B5EF4-FFF2-40B4-BE49-F238E27FC236}">
                <a16:creationId xmlns:a16="http://schemas.microsoft.com/office/drawing/2014/main" id="{8791238F-A047-430E-98E5-36831BC97F9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 uri="{837473B0-CC2E-450A-ABE3-18F120FF3D39}">
                <a1611:picAttrSrcUrl xmlns:a1611="http://schemas.microsoft.com/office/drawing/2016/11/main" r:id="rId8"/>
              </a:ext>
            </a:extLst>
          </a:blip>
          <a:stretch>
            <a:fillRect/>
          </a:stretch>
        </p:blipFill>
        <p:spPr>
          <a:xfrm flipH="1">
            <a:off x="1990027" y="6272648"/>
            <a:ext cx="548675" cy="486319"/>
          </a:xfrm>
          <a:prstGeom prst="rect">
            <a:avLst/>
          </a:prstGeom>
        </p:spPr>
      </p:pic>
      <p:sp>
        <p:nvSpPr>
          <p:cNvPr id="20" name="Rectangle 19">
            <a:extLst>
              <a:ext uri="{FF2B5EF4-FFF2-40B4-BE49-F238E27FC236}">
                <a16:creationId xmlns:a16="http://schemas.microsoft.com/office/drawing/2014/main" id="{8A79A359-E6E4-4B1A-8083-1A13B1928ED2}"/>
              </a:ext>
            </a:extLst>
          </p:cNvPr>
          <p:cNvSpPr/>
          <p:nvPr/>
        </p:nvSpPr>
        <p:spPr>
          <a:xfrm>
            <a:off x="1499076" y="4414779"/>
            <a:ext cx="3230372" cy="26064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4: Population Trends - Ontario vs Quebec, 2016</a:t>
            </a:r>
            <a:endParaRPr lang="en-IN" sz="1600" dirty="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9A7816A2-451E-43DD-B7B3-13B07D085BD0}"/>
              </a:ext>
            </a:extLst>
          </p:cNvPr>
          <p:cNvSpPr/>
          <p:nvPr/>
        </p:nvSpPr>
        <p:spPr>
          <a:xfrm>
            <a:off x="7484927" y="6594762"/>
            <a:ext cx="3033203" cy="26064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5: Income Trends - Ontario vs Quebec, 2016</a:t>
            </a:r>
            <a:endParaRPr lang="en-IN"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268320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CE1B360-1A09-47F5-BCE3-05C1C42C5515}"/>
              </a:ext>
            </a:extLst>
          </p:cNvPr>
          <p:cNvSpPr txBox="1">
            <a:spLocks/>
          </p:cNvSpPr>
          <p:nvPr/>
        </p:nvSpPr>
        <p:spPr>
          <a:xfrm>
            <a:off x="581193" y="729658"/>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b="1" dirty="0"/>
          </a:p>
        </p:txBody>
      </p:sp>
      <p:sp>
        <p:nvSpPr>
          <p:cNvPr id="14" name="Title 1">
            <a:extLst>
              <a:ext uri="{FF2B5EF4-FFF2-40B4-BE49-F238E27FC236}">
                <a16:creationId xmlns:a16="http://schemas.microsoft.com/office/drawing/2014/main" id="{BFA41422-5D34-4D10-8C2D-4C7D1B222A33}"/>
              </a:ext>
            </a:extLst>
          </p:cNvPr>
          <p:cNvSpPr txBox="1">
            <a:spLocks/>
          </p:cNvSpPr>
          <p:nvPr/>
        </p:nvSpPr>
        <p:spPr>
          <a:xfrm>
            <a:off x="634203" y="752851"/>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b="1" cap="none" dirty="0">
                <a:solidFill>
                  <a:schemeClr val="accent3">
                    <a:lumMod val="75000"/>
                  </a:schemeClr>
                </a:solidFill>
              </a:rPr>
              <a:t>Postal Code Data Analysis for Toronto City </a:t>
            </a:r>
          </a:p>
        </p:txBody>
      </p:sp>
      <p:sp>
        <p:nvSpPr>
          <p:cNvPr id="2" name="Rectangle 1">
            <a:extLst>
              <a:ext uri="{FF2B5EF4-FFF2-40B4-BE49-F238E27FC236}">
                <a16:creationId xmlns:a16="http://schemas.microsoft.com/office/drawing/2014/main" id="{C96EAC51-D99F-4688-87CC-8D03ADC2683E}"/>
              </a:ext>
            </a:extLst>
          </p:cNvPr>
          <p:cNvSpPr/>
          <p:nvPr/>
        </p:nvSpPr>
        <p:spPr>
          <a:xfrm>
            <a:off x="364439" y="1517517"/>
            <a:ext cx="11206614" cy="369332"/>
          </a:xfrm>
          <a:prstGeom prst="rect">
            <a:avLst/>
          </a:prstGeom>
        </p:spPr>
        <p:txBody>
          <a:bodyPr wrap="square">
            <a:spAutoFit/>
          </a:bodyPr>
          <a:lstStyle/>
          <a:p>
            <a:r>
              <a:rPr lang="en-IN" dirty="0"/>
              <a:t>In Ontario, due to limited availability of good quality district level demographic data, we will analyse Toronto City</a:t>
            </a:r>
          </a:p>
        </p:txBody>
      </p:sp>
      <p:sp>
        <p:nvSpPr>
          <p:cNvPr id="15" name="Rectangle 14">
            <a:extLst>
              <a:ext uri="{FF2B5EF4-FFF2-40B4-BE49-F238E27FC236}">
                <a16:creationId xmlns:a16="http://schemas.microsoft.com/office/drawing/2014/main" id="{D326446F-E33C-409D-A21D-E12065AC436E}"/>
              </a:ext>
            </a:extLst>
          </p:cNvPr>
          <p:cNvSpPr/>
          <p:nvPr/>
        </p:nvSpPr>
        <p:spPr>
          <a:xfrm>
            <a:off x="6129121" y="4770785"/>
            <a:ext cx="5731510" cy="1407565"/>
          </a:xfrm>
          <a:prstGeom prst="rect">
            <a:avLst/>
          </a:prstGeom>
        </p:spPr>
        <p:txBody>
          <a:bodyPr wrap="square">
            <a:spAutoFit/>
          </a:bodyPr>
          <a:lstStyle/>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DBSCAN clustering used to restrict area of focus</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Radius of 400 </a:t>
            </a:r>
            <a:r>
              <a:rPr lang="en-IN" sz="1600" dirty="0" err="1">
                <a:solidFill>
                  <a:schemeClr val="tx1">
                    <a:lumMod val="75000"/>
                    <a:lumOff val="25000"/>
                  </a:schemeClr>
                </a:solidFill>
                <a:cs typeface="Times New Roman" panose="02020603050405020304" pitchFamily="18" charset="0"/>
              </a:rPr>
              <a:t>mtrs</a:t>
            </a:r>
            <a:r>
              <a:rPr lang="en-IN" sz="1600" dirty="0">
                <a:solidFill>
                  <a:schemeClr val="tx1">
                    <a:lumMod val="75000"/>
                    <a:lumOff val="25000"/>
                  </a:schemeClr>
                </a:solidFill>
                <a:cs typeface="Times New Roman" panose="02020603050405020304" pitchFamily="18" charset="0"/>
              </a:rPr>
              <a:t> and minimum sample size of 5</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56 postal codes/areas in 8 Boroughs shortlisted for neighbourhood analysis</a:t>
            </a:r>
          </a:p>
        </p:txBody>
      </p:sp>
      <p:sp>
        <p:nvSpPr>
          <p:cNvPr id="5" name="Rectangle 4">
            <a:extLst>
              <a:ext uri="{FF2B5EF4-FFF2-40B4-BE49-F238E27FC236}">
                <a16:creationId xmlns:a16="http://schemas.microsoft.com/office/drawing/2014/main" id="{893ED7F7-4893-461F-8169-F627DBD774A4}"/>
              </a:ext>
            </a:extLst>
          </p:cNvPr>
          <p:cNvSpPr/>
          <p:nvPr/>
        </p:nvSpPr>
        <p:spPr>
          <a:xfrm>
            <a:off x="463834" y="2278224"/>
            <a:ext cx="5052383" cy="1678408"/>
          </a:xfrm>
          <a:prstGeom prst="rect">
            <a:avLst/>
          </a:prstGeom>
        </p:spPr>
        <p:txBody>
          <a:bodyPr wrap="square">
            <a:spAutoFit/>
          </a:bodyPr>
          <a:lstStyle/>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Postal code data scraped from Wikipedia to extract the Borough level data for Toronto City</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103 postal codes in 10 Boroughs around Toronto city </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Geospatial dataset used to access the location coordinates of these postal codes.</a:t>
            </a:r>
          </a:p>
        </p:txBody>
      </p:sp>
      <p:pic>
        <p:nvPicPr>
          <p:cNvPr id="23" name="Picture 22">
            <a:extLst>
              <a:ext uri="{FF2B5EF4-FFF2-40B4-BE49-F238E27FC236}">
                <a16:creationId xmlns:a16="http://schemas.microsoft.com/office/drawing/2014/main" id="{EB3B426C-966A-4EDB-BA51-692681D37C6C}"/>
              </a:ext>
            </a:extLst>
          </p:cNvPr>
          <p:cNvPicPr/>
          <p:nvPr/>
        </p:nvPicPr>
        <p:blipFill>
          <a:blip r:embed="rId2"/>
          <a:stretch>
            <a:fillRect/>
          </a:stretch>
        </p:blipFill>
        <p:spPr>
          <a:xfrm>
            <a:off x="381064" y="4353172"/>
            <a:ext cx="5373691" cy="2175437"/>
          </a:xfrm>
          <a:prstGeom prst="rect">
            <a:avLst/>
          </a:prstGeom>
        </p:spPr>
      </p:pic>
      <p:grpSp>
        <p:nvGrpSpPr>
          <p:cNvPr id="11" name="Group 10">
            <a:extLst>
              <a:ext uri="{FF2B5EF4-FFF2-40B4-BE49-F238E27FC236}">
                <a16:creationId xmlns:a16="http://schemas.microsoft.com/office/drawing/2014/main" id="{BFE03F9D-5650-4CC4-BD8C-53308D91F490}"/>
              </a:ext>
            </a:extLst>
          </p:cNvPr>
          <p:cNvGrpSpPr/>
          <p:nvPr/>
        </p:nvGrpSpPr>
        <p:grpSpPr>
          <a:xfrm>
            <a:off x="5839543" y="2187105"/>
            <a:ext cx="5731510" cy="2120573"/>
            <a:chOff x="5839543" y="2276556"/>
            <a:chExt cx="5731510" cy="2120573"/>
          </a:xfrm>
        </p:grpSpPr>
        <p:pic>
          <p:nvPicPr>
            <p:cNvPr id="22" name="Picture 21">
              <a:extLst>
                <a:ext uri="{FF2B5EF4-FFF2-40B4-BE49-F238E27FC236}">
                  <a16:creationId xmlns:a16="http://schemas.microsoft.com/office/drawing/2014/main" id="{D3899176-BEF9-4E10-B322-181D940574CD}"/>
                </a:ext>
              </a:extLst>
            </p:cNvPr>
            <p:cNvPicPr/>
            <p:nvPr/>
          </p:nvPicPr>
          <p:blipFill>
            <a:blip r:embed="rId3"/>
            <a:stretch>
              <a:fillRect/>
            </a:stretch>
          </p:blipFill>
          <p:spPr>
            <a:xfrm>
              <a:off x="5839543" y="2276556"/>
              <a:ext cx="5731510" cy="1858121"/>
            </a:xfrm>
            <a:prstGeom prst="rect">
              <a:avLst/>
            </a:prstGeom>
          </p:spPr>
        </p:pic>
        <p:sp>
          <p:nvSpPr>
            <p:cNvPr id="6" name="Rectangle 5">
              <a:extLst>
                <a:ext uri="{FF2B5EF4-FFF2-40B4-BE49-F238E27FC236}">
                  <a16:creationId xmlns:a16="http://schemas.microsoft.com/office/drawing/2014/main" id="{C5DD91E4-E00A-4432-88F7-B5C9C91B56D3}"/>
                </a:ext>
              </a:extLst>
            </p:cNvPr>
            <p:cNvSpPr/>
            <p:nvPr/>
          </p:nvSpPr>
          <p:spPr>
            <a:xfrm>
              <a:off x="7062897" y="4136480"/>
              <a:ext cx="3155031" cy="26064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6: Postal Code Data with Location Coordinates</a:t>
              </a:r>
              <a:endParaRPr lang="en-IN" sz="1600" dirty="0">
                <a:effectLst/>
                <a:ea typeface="Calibri" panose="020F0502020204030204" pitchFamily="34" charset="0"/>
                <a:cs typeface="Times New Roman" panose="02020603050405020304" pitchFamily="18" charset="0"/>
              </a:endParaRPr>
            </a:p>
          </p:txBody>
        </p:sp>
      </p:grpSp>
      <p:sp>
        <p:nvSpPr>
          <p:cNvPr id="7" name="Rectangle 6">
            <a:extLst>
              <a:ext uri="{FF2B5EF4-FFF2-40B4-BE49-F238E27FC236}">
                <a16:creationId xmlns:a16="http://schemas.microsoft.com/office/drawing/2014/main" id="{BB136F3B-9DF7-49B3-8040-B4CAF4C0615A}"/>
              </a:ext>
            </a:extLst>
          </p:cNvPr>
          <p:cNvSpPr/>
          <p:nvPr/>
        </p:nvSpPr>
        <p:spPr>
          <a:xfrm>
            <a:off x="1730072" y="6521869"/>
            <a:ext cx="2728631" cy="26064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7: Shortlisted postal codes via DBSCAN</a:t>
            </a:r>
            <a:endParaRPr lang="en-IN" sz="1600" dirty="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55960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CE1B360-1A09-47F5-BCE3-05C1C42C5515}"/>
              </a:ext>
            </a:extLst>
          </p:cNvPr>
          <p:cNvSpPr txBox="1">
            <a:spLocks/>
          </p:cNvSpPr>
          <p:nvPr/>
        </p:nvSpPr>
        <p:spPr>
          <a:xfrm>
            <a:off x="581193" y="729658"/>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b="1" dirty="0"/>
          </a:p>
        </p:txBody>
      </p:sp>
      <p:sp>
        <p:nvSpPr>
          <p:cNvPr id="14" name="Title 1">
            <a:extLst>
              <a:ext uri="{FF2B5EF4-FFF2-40B4-BE49-F238E27FC236}">
                <a16:creationId xmlns:a16="http://schemas.microsoft.com/office/drawing/2014/main" id="{BFA41422-5D34-4D10-8C2D-4C7D1B222A33}"/>
              </a:ext>
            </a:extLst>
          </p:cNvPr>
          <p:cNvSpPr txBox="1">
            <a:spLocks/>
          </p:cNvSpPr>
          <p:nvPr/>
        </p:nvSpPr>
        <p:spPr>
          <a:xfrm>
            <a:off x="634203" y="752851"/>
            <a:ext cx="11029616" cy="512733"/>
          </a:xfrm>
          <a:prstGeom prst="rect">
            <a:avLst/>
          </a:prstGeom>
        </p:spPr>
        <p:txBody>
          <a:bodyPr vert="horz" lIns="91440" tIns="45720" rIns="91440" bIns="45720" rtlCol="0" anchor="b">
            <a:normAutofit/>
          </a:bodyPr>
          <a:lstStyle>
            <a:lvl1pPr algn="l" defTabSz="457200" rtl="0" eaLnBrk="1" latinLnBrk="0" hangingPunct="1">
              <a:lnSpc>
                <a:spcPct val="100000"/>
              </a:lnSpc>
              <a:spcBef>
                <a:spcPct val="0"/>
              </a:spcBef>
              <a:buNone/>
              <a:defRPr sz="26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b="1" cap="none" dirty="0">
                <a:solidFill>
                  <a:schemeClr val="accent3">
                    <a:lumMod val="75000"/>
                  </a:schemeClr>
                </a:solidFill>
              </a:rPr>
              <a:t>Neighbourhood Data Analysis</a:t>
            </a:r>
          </a:p>
        </p:txBody>
      </p:sp>
      <p:sp>
        <p:nvSpPr>
          <p:cNvPr id="2" name="Rectangle 1">
            <a:extLst>
              <a:ext uri="{FF2B5EF4-FFF2-40B4-BE49-F238E27FC236}">
                <a16:creationId xmlns:a16="http://schemas.microsoft.com/office/drawing/2014/main" id="{C96EAC51-D99F-4688-87CC-8D03ADC2683E}"/>
              </a:ext>
            </a:extLst>
          </p:cNvPr>
          <p:cNvSpPr/>
          <p:nvPr/>
        </p:nvSpPr>
        <p:spPr>
          <a:xfrm>
            <a:off x="364439" y="1517517"/>
            <a:ext cx="11206614" cy="923330"/>
          </a:xfrm>
          <a:prstGeom prst="rect">
            <a:avLst/>
          </a:prstGeom>
        </p:spPr>
        <p:txBody>
          <a:bodyPr wrap="square">
            <a:spAutoFit/>
          </a:bodyPr>
          <a:lstStyle/>
          <a:p>
            <a:r>
              <a:rPr lang="en-IN" dirty="0"/>
              <a:t>Foursquare API data has been used to explore the neighbourhoods. For each area, we can explore the number of venues, their categories. This data helps in understanding the area, whether it’s a residential area or an open field or a market place</a:t>
            </a:r>
          </a:p>
        </p:txBody>
      </p:sp>
      <p:sp>
        <p:nvSpPr>
          <p:cNvPr id="5" name="Rectangle 4">
            <a:extLst>
              <a:ext uri="{FF2B5EF4-FFF2-40B4-BE49-F238E27FC236}">
                <a16:creationId xmlns:a16="http://schemas.microsoft.com/office/drawing/2014/main" id="{893ED7F7-4893-461F-8169-F627DBD774A4}"/>
              </a:ext>
            </a:extLst>
          </p:cNvPr>
          <p:cNvSpPr/>
          <p:nvPr/>
        </p:nvSpPr>
        <p:spPr>
          <a:xfrm>
            <a:off x="443956" y="2447185"/>
            <a:ext cx="7376638" cy="2767937"/>
          </a:xfrm>
          <a:prstGeom prst="rect">
            <a:avLst/>
          </a:prstGeom>
        </p:spPr>
        <p:txBody>
          <a:bodyPr wrap="square">
            <a:spAutoFit/>
          </a:bodyPr>
          <a:lstStyle/>
          <a:p>
            <a:r>
              <a:rPr lang="en-IN" sz="1600" dirty="0">
                <a:solidFill>
                  <a:schemeClr val="tx1">
                    <a:lumMod val="75000"/>
                    <a:lumOff val="25000"/>
                  </a:schemeClr>
                </a:solidFill>
                <a:cs typeface="Times New Roman" panose="02020603050405020304" pitchFamily="18" charset="0"/>
              </a:rPr>
              <a:t>Snapshot of the venue category data for these neighbourhoods:</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1025 venues in these neighbourhoods in 213 unique categories</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Highest number of venues belong to eateries like Coffee shop, café, restaurants, pubs and parks</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r>
              <a:rPr lang="en-IN" sz="1600" dirty="0">
                <a:solidFill>
                  <a:schemeClr val="tx1">
                    <a:lumMod val="75000"/>
                    <a:lumOff val="25000"/>
                  </a:schemeClr>
                </a:solidFill>
                <a:cs typeface="Times New Roman" panose="02020603050405020304" pitchFamily="18" charset="0"/>
              </a:rPr>
              <a:t>Boroughs with highest no. of venues belong to mostly M4 and M5 postal codes which belong to Downtown and Central Toronto boroughs</a:t>
            </a: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endParaRPr lang="en-IN" sz="1600" dirty="0">
              <a:solidFill>
                <a:schemeClr val="tx1">
                  <a:lumMod val="75000"/>
                  <a:lumOff val="25000"/>
                </a:schemeClr>
              </a:solidFill>
              <a:cs typeface="Times New Roman" panose="02020603050405020304" pitchFamily="18" charset="0"/>
            </a:endParaRPr>
          </a:p>
          <a:p>
            <a:pPr marL="306000" indent="-306000" defTabSz="457200">
              <a:lnSpc>
                <a:spcPct val="110000"/>
              </a:lnSpc>
              <a:spcBef>
                <a:spcPct val="20000"/>
              </a:spcBef>
              <a:spcAft>
                <a:spcPts val="600"/>
              </a:spcAft>
              <a:buClr>
                <a:schemeClr val="accent1"/>
              </a:buClr>
              <a:buSzPct val="92000"/>
              <a:buFont typeface="Wingdings 2" panose="05020102010507070707" pitchFamily="18" charset="2"/>
              <a:buChar char=""/>
            </a:pPr>
            <a:endParaRPr lang="en-IN" sz="1600" dirty="0">
              <a:solidFill>
                <a:schemeClr val="tx1">
                  <a:lumMod val="75000"/>
                  <a:lumOff val="25000"/>
                </a:schemeClr>
              </a:solidFill>
              <a:cs typeface="Times New Roman" panose="02020603050405020304" pitchFamily="18" charset="0"/>
            </a:endParaRPr>
          </a:p>
        </p:txBody>
      </p:sp>
      <p:grpSp>
        <p:nvGrpSpPr>
          <p:cNvPr id="16" name="Group 15">
            <a:extLst>
              <a:ext uri="{FF2B5EF4-FFF2-40B4-BE49-F238E27FC236}">
                <a16:creationId xmlns:a16="http://schemas.microsoft.com/office/drawing/2014/main" id="{90B23138-62ED-49D3-94A4-E86D78246E7C}"/>
              </a:ext>
            </a:extLst>
          </p:cNvPr>
          <p:cNvGrpSpPr/>
          <p:nvPr/>
        </p:nvGrpSpPr>
        <p:grpSpPr>
          <a:xfrm>
            <a:off x="1043636" y="4643158"/>
            <a:ext cx="10187581" cy="2179117"/>
            <a:chOff x="1043636" y="4494073"/>
            <a:chExt cx="10187581" cy="2179117"/>
          </a:xfrm>
        </p:grpSpPr>
        <p:pic>
          <p:nvPicPr>
            <p:cNvPr id="13" name="Picture 12">
              <a:extLst>
                <a:ext uri="{FF2B5EF4-FFF2-40B4-BE49-F238E27FC236}">
                  <a16:creationId xmlns:a16="http://schemas.microsoft.com/office/drawing/2014/main" id="{71FF8B5C-E276-4758-97A1-EF274D73C719}"/>
                </a:ext>
              </a:extLst>
            </p:cNvPr>
            <p:cNvPicPr/>
            <p:nvPr/>
          </p:nvPicPr>
          <p:blipFill>
            <a:blip r:embed="rId2"/>
            <a:stretch>
              <a:fillRect/>
            </a:stretch>
          </p:blipFill>
          <p:spPr>
            <a:xfrm>
              <a:off x="1043636" y="4494073"/>
              <a:ext cx="10187581" cy="1906726"/>
            </a:xfrm>
            <a:prstGeom prst="rect">
              <a:avLst/>
            </a:prstGeom>
          </p:spPr>
        </p:pic>
        <p:sp>
          <p:nvSpPr>
            <p:cNvPr id="3" name="Rectangle 2">
              <a:extLst>
                <a:ext uri="{FF2B5EF4-FFF2-40B4-BE49-F238E27FC236}">
                  <a16:creationId xmlns:a16="http://schemas.microsoft.com/office/drawing/2014/main" id="{C74593FB-2495-4C29-8020-98958A8689B6}"/>
                </a:ext>
              </a:extLst>
            </p:cNvPr>
            <p:cNvSpPr/>
            <p:nvPr/>
          </p:nvSpPr>
          <p:spPr>
            <a:xfrm>
              <a:off x="4379023" y="6412541"/>
              <a:ext cx="3433953" cy="260649"/>
            </a:xfrm>
            <a:prstGeom prst="rect">
              <a:avLst/>
            </a:prstGeom>
          </p:spPr>
          <p:txBody>
            <a:bodyPr wrap="none">
              <a:spAutoFit/>
            </a:bodyPr>
            <a:lstStyle/>
            <a:p>
              <a:pPr algn="ctr">
                <a:lnSpc>
                  <a:spcPct val="107000"/>
                </a:lnSpc>
                <a:spcAft>
                  <a:spcPts val="800"/>
                </a:spcAft>
              </a:pPr>
              <a:r>
                <a:rPr lang="en-IN" sz="1100" dirty="0">
                  <a:ea typeface="Calibri" panose="020F0502020204030204" pitchFamily="34" charset="0"/>
                  <a:cs typeface="Times New Roman" panose="02020603050405020304" pitchFamily="18" charset="0"/>
                </a:rPr>
                <a:t>Fig 9: Common Venue Categories for each Postal Code</a:t>
              </a:r>
              <a:endParaRPr lang="en-IN" sz="1600" dirty="0">
                <a:effectLst/>
                <a:ea typeface="Calibri" panose="020F0502020204030204" pitchFamily="34" charset="0"/>
                <a:cs typeface="Times New Roman" panose="02020603050405020304" pitchFamily="18" charset="0"/>
              </a:endParaRPr>
            </a:p>
          </p:txBody>
        </p:sp>
      </p:grpSp>
      <p:grpSp>
        <p:nvGrpSpPr>
          <p:cNvPr id="17" name="Group 16">
            <a:extLst>
              <a:ext uri="{FF2B5EF4-FFF2-40B4-BE49-F238E27FC236}">
                <a16:creationId xmlns:a16="http://schemas.microsoft.com/office/drawing/2014/main" id="{997B960D-D954-49E7-9D6E-B24CD7224EDC}"/>
              </a:ext>
            </a:extLst>
          </p:cNvPr>
          <p:cNvGrpSpPr/>
          <p:nvPr/>
        </p:nvGrpSpPr>
        <p:grpSpPr>
          <a:xfrm>
            <a:off x="8145287" y="2675788"/>
            <a:ext cx="2533066" cy="1605403"/>
            <a:chOff x="8145287" y="2278224"/>
            <a:chExt cx="2533066" cy="1605403"/>
          </a:xfrm>
        </p:grpSpPr>
        <p:pic>
          <p:nvPicPr>
            <p:cNvPr id="12" name="Picture 11">
              <a:extLst>
                <a:ext uri="{FF2B5EF4-FFF2-40B4-BE49-F238E27FC236}">
                  <a16:creationId xmlns:a16="http://schemas.microsoft.com/office/drawing/2014/main" id="{3CB24CD4-2D9D-4ACF-931B-459AA9B70778}"/>
                </a:ext>
              </a:extLst>
            </p:cNvPr>
            <p:cNvPicPr/>
            <p:nvPr/>
          </p:nvPicPr>
          <p:blipFill>
            <a:blip r:embed="rId3">
              <a:extLst>
                <a:ext uri="{28A0092B-C50C-407E-A947-70E740481C1C}">
                  <a14:useLocalDpi xmlns:a14="http://schemas.microsoft.com/office/drawing/2010/main" val="0"/>
                </a:ext>
              </a:extLst>
            </a:blip>
            <a:stretch>
              <a:fillRect/>
            </a:stretch>
          </p:blipFill>
          <p:spPr>
            <a:xfrm>
              <a:off x="8517433" y="2278224"/>
              <a:ext cx="1856105" cy="1353185"/>
            </a:xfrm>
            <a:prstGeom prst="rect">
              <a:avLst/>
            </a:prstGeom>
          </p:spPr>
        </p:pic>
        <p:sp>
          <p:nvSpPr>
            <p:cNvPr id="4" name="Rectangle 3">
              <a:extLst>
                <a:ext uri="{FF2B5EF4-FFF2-40B4-BE49-F238E27FC236}">
                  <a16:creationId xmlns:a16="http://schemas.microsoft.com/office/drawing/2014/main" id="{D0862D5F-F6EC-4568-B314-A67685A736A7}"/>
                </a:ext>
              </a:extLst>
            </p:cNvPr>
            <p:cNvSpPr/>
            <p:nvPr/>
          </p:nvSpPr>
          <p:spPr>
            <a:xfrm>
              <a:off x="8145287" y="3622017"/>
              <a:ext cx="2533066" cy="261610"/>
            </a:xfrm>
            <a:prstGeom prst="rect">
              <a:avLst/>
            </a:prstGeom>
          </p:spPr>
          <p:txBody>
            <a:bodyPr wrap="none">
              <a:spAutoFit/>
            </a:bodyPr>
            <a:lstStyle/>
            <a:p>
              <a:r>
                <a:rPr lang="en-IN" sz="1100" dirty="0">
                  <a:solidFill>
                    <a:srgbClr val="000000"/>
                  </a:solidFill>
                  <a:ea typeface="Calibri" panose="020F0502020204030204" pitchFamily="34" charset="0"/>
                  <a:cs typeface="Times New Roman" panose="02020603050405020304" pitchFamily="18" charset="0"/>
                </a:rPr>
                <a:t> Fig 8: Most Common Venue Categories</a:t>
              </a:r>
              <a:endParaRPr lang="en-IN" sz="1100" dirty="0"/>
            </a:p>
          </p:txBody>
        </p:sp>
      </p:grpSp>
    </p:spTree>
    <p:extLst>
      <p:ext uri="{BB962C8B-B14F-4D97-AF65-F5344CB8AC3E}">
        <p14:creationId xmlns:p14="http://schemas.microsoft.com/office/powerpoint/2010/main" val="1238267104"/>
      </p:ext>
    </p:extLst>
  </p:cSld>
  <p:clrMapOvr>
    <a:masterClrMapping/>
  </p:clrMapOvr>
</p:sld>
</file>

<file path=ppt/theme/theme1.xml><?xml version="1.0" encoding="utf-8"?>
<a:theme xmlns:a="http://schemas.openxmlformats.org/drawingml/2006/main" name="DividendVTI">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Dividend">
      <a:majorFont>
        <a:latin typeface="Century School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docProps/app.xml><?xml version="1.0" encoding="utf-8"?>
<Properties xmlns="http://schemas.openxmlformats.org/officeDocument/2006/extended-properties" xmlns:vt="http://schemas.openxmlformats.org/officeDocument/2006/docPropsVTypes">
  <Template/>
  <TotalTime>206</TotalTime>
  <Words>1433</Words>
  <Application>Microsoft Office PowerPoint</Application>
  <PresentationFormat>Widescreen</PresentationFormat>
  <Paragraphs>131</Paragraphs>
  <Slides>13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Calibri</vt:lpstr>
      <vt:lpstr>Century Schoolbook</vt:lpstr>
      <vt:lpstr>Franklin Gothic Book</vt:lpstr>
      <vt:lpstr>Times New Roman</vt:lpstr>
      <vt:lpstr>Wingdings 2</vt:lpstr>
      <vt:lpstr>DividendVTI</vt:lpstr>
      <vt:lpstr>Location Analysis For Launch Of "Winter-Coma" In Canada</vt:lpstr>
      <vt:lpstr>Introduction</vt:lpstr>
      <vt:lpstr>Data Description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Location Analysis For Launch Of "Winter-Coma" In Canada</dc:title>
  <dc:creator>Manika Babbar</dc:creator>
  <cp:lastModifiedBy> </cp:lastModifiedBy>
  <cp:revision>31</cp:revision>
  <dcterms:created xsi:type="dcterms:W3CDTF">2020-06-03T17:36:53Z</dcterms:created>
  <dcterms:modified xsi:type="dcterms:W3CDTF">2020-06-04T10:57:32Z</dcterms:modified>
</cp:coreProperties>
</file>